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consolata" pitchFamily="1" charset="0"/>
      <p:regular r:id="rId13"/>
    </p:embeddedFont>
    <p:embeddedFont>
      <p:font typeface="Montserrat Black" panose="00000A00000000000000"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0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788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txBody>
          <a:bodyPr/>
          <a:lstStyle/>
          <a:p>
            <a:endParaRPr lang="en-IN"/>
          </a:p>
        </p:txBody>
      </p:sp>
      <p:sp>
        <p:nvSpPr>
          <p:cNvPr id="3" name="Shape 1"/>
          <p:cNvSpPr/>
          <p:nvPr/>
        </p:nvSpPr>
        <p:spPr>
          <a:xfrm>
            <a:off x="0" y="0"/>
            <a:ext cx="14630400" cy="8229600"/>
          </a:xfrm>
          <a:prstGeom prst="rect">
            <a:avLst/>
          </a:prstGeom>
          <a:solidFill>
            <a:srgbClr val="F8ECE4"/>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04612"/>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AI-Powered Trading Research &amp; Analysis Chatbot</a:t>
            </a:r>
            <a:endParaRPr lang="en-US" sz="4450" dirty="0"/>
          </a:p>
        </p:txBody>
      </p:sp>
      <p:sp>
        <p:nvSpPr>
          <p:cNvPr id="4" name="Text 1"/>
          <p:cNvSpPr/>
          <p:nvPr/>
        </p:nvSpPr>
        <p:spPr>
          <a:xfrm>
            <a:off x="793790" y="2921675"/>
            <a:ext cx="7556421" cy="708660"/>
          </a:xfrm>
          <a:prstGeom prst="rect">
            <a:avLst/>
          </a:prstGeom>
          <a:noFill/>
          <a:ln/>
        </p:spPr>
        <p:txBody>
          <a:bodyPr wrap="squar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Real-Time Market Insights Using TA, FA, Strategy Ranking &amp; RAG-Based AI</a:t>
            </a:r>
            <a:endParaRPr lang="en-US" sz="2200" dirty="0"/>
          </a:p>
        </p:txBody>
      </p:sp>
      <p:sp>
        <p:nvSpPr>
          <p:cNvPr id="5" name="Text 2"/>
          <p:cNvSpPr/>
          <p:nvPr/>
        </p:nvSpPr>
        <p:spPr>
          <a:xfrm>
            <a:off x="793790" y="3970496"/>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3"/>
          <p:cNvSpPr/>
          <p:nvPr/>
        </p:nvSpPr>
        <p:spPr>
          <a:xfrm>
            <a:off x="793790" y="4588550"/>
            <a:ext cx="7556421" cy="45350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Saransh Bhargava   220379</a:t>
            </a:r>
            <a:endParaRPr lang="en-US" sz="1750" dirty="0"/>
          </a:p>
        </p:txBody>
      </p:sp>
      <p:sp>
        <p:nvSpPr>
          <p:cNvPr id="7" name="Text 4"/>
          <p:cNvSpPr/>
          <p:nvPr/>
        </p:nvSpPr>
        <p:spPr>
          <a:xfrm>
            <a:off x="793790" y="5121354"/>
            <a:ext cx="7556421" cy="45350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Shruti Bajpayee    220576</a:t>
            </a:r>
            <a:endParaRPr lang="en-US" sz="1750" dirty="0"/>
          </a:p>
        </p:txBody>
      </p:sp>
      <p:sp>
        <p:nvSpPr>
          <p:cNvPr id="8" name="Text 5"/>
          <p:cNvSpPr/>
          <p:nvPr/>
        </p:nvSpPr>
        <p:spPr>
          <a:xfrm>
            <a:off x="793790" y="5654159"/>
            <a:ext cx="7556421" cy="45350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Anshul Yadav       220643</a:t>
            </a:r>
            <a:endParaRPr lang="en-US" sz="1750" dirty="0"/>
          </a:p>
        </p:txBody>
      </p:sp>
      <p:sp>
        <p:nvSpPr>
          <p:cNvPr id="9" name="Text 6"/>
          <p:cNvSpPr/>
          <p:nvPr/>
        </p:nvSpPr>
        <p:spPr>
          <a:xfrm>
            <a:off x="793790" y="6362819"/>
            <a:ext cx="7556421" cy="453509"/>
          </a:xfrm>
          <a:prstGeom prst="rect">
            <a:avLst/>
          </a:prstGeom>
          <a:noFill/>
          <a:ln/>
        </p:spPr>
        <p:txBody>
          <a:bodyPr wrap="none" lIns="0" tIns="0" rIns="0" bIns="0" rtlCol="0" anchor="t"/>
          <a:lstStyle/>
          <a:p>
            <a:pPr marL="0" indent="0" algn="l">
              <a:lnSpc>
                <a:spcPts val="3550"/>
              </a:lnSpc>
              <a:buNone/>
            </a:pPr>
            <a:endParaRPr lang="en-US" sz="2200" dirty="0"/>
          </a:p>
        </p:txBody>
      </p:sp>
      <p:sp>
        <p:nvSpPr>
          <p:cNvPr id="10" name="Text 7"/>
          <p:cNvSpPr/>
          <p:nvPr/>
        </p:nvSpPr>
        <p:spPr>
          <a:xfrm>
            <a:off x="793790" y="7071479"/>
            <a:ext cx="7556421" cy="453509"/>
          </a:xfrm>
          <a:prstGeom prst="rect">
            <a:avLst/>
          </a:prstGeom>
          <a:noFill/>
          <a:ln/>
        </p:spPr>
        <p:txBody>
          <a:bodyPr wrap="none" lIns="0" tIns="0" rIns="0" bIns="0" rtlCol="0" anchor="t"/>
          <a:lstStyle/>
          <a:p>
            <a:pPr marL="0" indent="0" algn="l">
              <a:lnSpc>
                <a:spcPts val="3550"/>
              </a:lnSpc>
              <a:buNone/>
            </a:pPr>
            <a:r>
              <a:rPr lang="en-US" sz="2200" dirty="0">
                <a:solidFill>
                  <a:srgbClr val="151617"/>
                </a:solidFill>
                <a:latin typeface="Inconsolata" pitchFamily="34" charset="0"/>
                <a:ea typeface="Inconsolata" pitchFamily="34" charset="-122"/>
                <a:cs typeface="Inconsolata" pitchFamily="34" charset="-120"/>
              </a:rPr>
              <a:t>Mentor: Dr. Satyendr Singh</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68260"/>
          </a:xfrm>
          <a:prstGeom prst="rect">
            <a:avLst/>
          </a:prstGeom>
        </p:spPr>
      </p:pic>
      <p:sp>
        <p:nvSpPr>
          <p:cNvPr id="3" name="Text 0"/>
          <p:cNvSpPr/>
          <p:nvPr/>
        </p:nvSpPr>
        <p:spPr>
          <a:xfrm>
            <a:off x="793790" y="2969657"/>
            <a:ext cx="6617256" cy="566976"/>
          </a:xfrm>
          <a:prstGeom prst="rect">
            <a:avLst/>
          </a:prstGeom>
          <a:noFill/>
          <a:ln/>
        </p:spPr>
        <p:txBody>
          <a:bodyPr wrap="none" lIns="0" tIns="0" rIns="0" bIns="0" rtlCol="0" anchor="t"/>
          <a:lstStyle/>
          <a:p>
            <a:pPr marL="0" indent="0" algn="l">
              <a:lnSpc>
                <a:spcPts val="4450"/>
              </a:lnSpc>
              <a:buNone/>
            </a:pPr>
            <a:r>
              <a:rPr lang="en-US" sz="3550" b="1" dirty="0">
                <a:solidFill>
                  <a:srgbClr val="151617"/>
                </a:solidFill>
                <a:latin typeface="Montserrat Black" pitchFamily="34" charset="0"/>
                <a:ea typeface="Montserrat Black" pitchFamily="34" charset="-122"/>
                <a:cs typeface="Montserrat Black" pitchFamily="34" charset="-120"/>
              </a:rPr>
              <a:t>Conclusion &amp; Future Scope</a:t>
            </a:r>
            <a:endParaRPr lang="en-US" sz="3550" dirty="0"/>
          </a:p>
        </p:txBody>
      </p:sp>
      <p:sp>
        <p:nvSpPr>
          <p:cNvPr id="4" name="Text 1"/>
          <p:cNvSpPr/>
          <p:nvPr/>
        </p:nvSpPr>
        <p:spPr>
          <a:xfrm>
            <a:off x="793790" y="3990261"/>
            <a:ext cx="2721888" cy="340162"/>
          </a:xfrm>
          <a:prstGeom prst="rect">
            <a:avLst/>
          </a:prstGeom>
          <a:noFill/>
          <a:ln/>
        </p:spPr>
        <p:txBody>
          <a:bodyPr wrap="none" lIns="0" tIns="0" rIns="0" bIns="0" rtlCol="0" anchor="t"/>
          <a:lstStyle/>
          <a:p>
            <a:pPr marL="0" indent="0" algn="l">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Conclusion</a:t>
            </a:r>
            <a:endParaRPr lang="en-US" sz="2100" dirty="0"/>
          </a:p>
        </p:txBody>
      </p:sp>
      <p:sp>
        <p:nvSpPr>
          <p:cNvPr id="5" name="Text 2"/>
          <p:cNvSpPr/>
          <p:nvPr/>
        </p:nvSpPr>
        <p:spPr>
          <a:xfrm>
            <a:off x="793790" y="4511873"/>
            <a:ext cx="6300073" cy="1451372"/>
          </a:xfrm>
          <a:prstGeom prst="rect">
            <a:avLst/>
          </a:prstGeom>
          <a:noFill/>
          <a:ln/>
        </p:spPr>
        <p:txBody>
          <a:bodyPr wrap="square" lIns="0" tIns="0" rIns="0" bIns="0" rtlCol="0" anchor="t"/>
          <a:lstStyle/>
          <a:p>
            <a:pPr marL="0" indent="0" algn="l">
              <a:lnSpc>
                <a:spcPts val="2250"/>
              </a:lnSpc>
              <a:buNone/>
            </a:pPr>
            <a:r>
              <a:rPr lang="en-US" sz="1400" dirty="0">
                <a:solidFill>
                  <a:srgbClr val="151617"/>
                </a:solidFill>
                <a:latin typeface="Inconsolata" pitchFamily="34" charset="0"/>
                <a:ea typeface="Inconsolata" pitchFamily="34" charset="-122"/>
                <a:cs typeface="Inconsolata" pitchFamily="34" charset="-120"/>
              </a:rPr>
              <a:t>The AI-Powered Trading Research &amp; Analysis Chatbot successfully integrates complex financial analysis, cutting-edge AI, and robust software engineering into a unified, educational trading assistant. It stands as a testament to real-time analysis capabilities, explainable AI, and a resilient architectural design.</a:t>
            </a:r>
            <a:endParaRPr lang="en-US" sz="1400" dirty="0"/>
          </a:p>
        </p:txBody>
      </p:sp>
      <p:sp>
        <p:nvSpPr>
          <p:cNvPr id="6" name="Text 3"/>
          <p:cNvSpPr/>
          <p:nvPr/>
        </p:nvSpPr>
        <p:spPr>
          <a:xfrm>
            <a:off x="7544157" y="3990261"/>
            <a:ext cx="2721888" cy="340162"/>
          </a:xfrm>
          <a:prstGeom prst="rect">
            <a:avLst/>
          </a:prstGeom>
          <a:noFill/>
          <a:ln/>
        </p:spPr>
        <p:txBody>
          <a:bodyPr wrap="none" lIns="0" tIns="0" rIns="0" bIns="0" rtlCol="0" anchor="t"/>
          <a:lstStyle/>
          <a:p>
            <a:pPr marL="0" indent="0" algn="l">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Future Scope</a:t>
            </a:r>
            <a:endParaRPr lang="en-US" sz="2100" dirty="0"/>
          </a:p>
        </p:txBody>
      </p:sp>
      <p:sp>
        <p:nvSpPr>
          <p:cNvPr id="7" name="Text 4"/>
          <p:cNvSpPr/>
          <p:nvPr/>
        </p:nvSpPr>
        <p:spPr>
          <a:xfrm>
            <a:off x="7544157" y="4511873"/>
            <a:ext cx="6300073"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151617"/>
                </a:solidFill>
                <a:latin typeface="Inconsolata" pitchFamily="34" charset="0"/>
                <a:ea typeface="Inconsolata" pitchFamily="34" charset="-122"/>
                <a:cs typeface="Inconsolata" pitchFamily="34" charset="-120"/>
              </a:rPr>
              <a:t>ML-based price prediction to anticipate market movements.</a:t>
            </a:r>
            <a:endParaRPr lang="en-US" sz="1400" dirty="0"/>
          </a:p>
        </p:txBody>
      </p:sp>
      <p:sp>
        <p:nvSpPr>
          <p:cNvPr id="8" name="Text 5"/>
          <p:cNvSpPr/>
          <p:nvPr/>
        </p:nvSpPr>
        <p:spPr>
          <a:xfrm>
            <a:off x="7544157" y="4865608"/>
            <a:ext cx="6300073"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151617"/>
                </a:solidFill>
                <a:latin typeface="Inconsolata" pitchFamily="34" charset="0"/>
                <a:ea typeface="Inconsolata" pitchFamily="34" charset="-122"/>
                <a:cs typeface="Inconsolata" pitchFamily="34" charset="-120"/>
              </a:rPr>
              <a:t>Full charting implementation for enhanced visual analysis.</a:t>
            </a:r>
            <a:endParaRPr lang="en-US" sz="1400" dirty="0"/>
          </a:p>
        </p:txBody>
      </p:sp>
      <p:sp>
        <p:nvSpPr>
          <p:cNvPr id="9" name="Text 6"/>
          <p:cNvSpPr/>
          <p:nvPr/>
        </p:nvSpPr>
        <p:spPr>
          <a:xfrm>
            <a:off x="7544157" y="5219343"/>
            <a:ext cx="6300073"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151617"/>
                </a:solidFill>
                <a:latin typeface="Inconsolata" pitchFamily="34" charset="0"/>
                <a:ea typeface="Inconsolata" pitchFamily="34" charset="-122"/>
                <a:cs typeface="Inconsolata" pitchFamily="34" charset="-120"/>
              </a:rPr>
              <a:t>Integration of news sentiment for a holistic market view.</a:t>
            </a:r>
            <a:endParaRPr lang="en-US" sz="1400" dirty="0"/>
          </a:p>
        </p:txBody>
      </p:sp>
      <p:sp>
        <p:nvSpPr>
          <p:cNvPr id="10" name="Text 7"/>
          <p:cNvSpPr/>
          <p:nvPr/>
        </p:nvSpPr>
        <p:spPr>
          <a:xfrm>
            <a:off x="7544157" y="5573078"/>
            <a:ext cx="6300073"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151617"/>
                </a:solidFill>
                <a:latin typeface="Inconsolata" pitchFamily="34" charset="0"/>
                <a:ea typeface="Inconsolata" pitchFamily="34" charset="-122"/>
                <a:cs typeface="Inconsolata" pitchFamily="34" charset="-120"/>
              </a:rPr>
              <a:t>Advanced portfolio analysis and personalized alert systems.</a:t>
            </a:r>
            <a:endParaRPr lang="en-US" sz="1400" dirty="0"/>
          </a:p>
        </p:txBody>
      </p:sp>
      <p:sp>
        <p:nvSpPr>
          <p:cNvPr id="11" name="Text 8"/>
          <p:cNvSpPr/>
          <p:nvPr/>
        </p:nvSpPr>
        <p:spPr>
          <a:xfrm>
            <a:off x="793790" y="6398657"/>
            <a:ext cx="4536519" cy="566976"/>
          </a:xfrm>
          <a:prstGeom prst="rect">
            <a:avLst/>
          </a:prstGeom>
          <a:noFill/>
          <a:ln/>
        </p:spPr>
        <p:txBody>
          <a:bodyPr wrap="none" lIns="0" tIns="0" rIns="0" bIns="0" rtlCol="0" anchor="t"/>
          <a:lstStyle/>
          <a:p>
            <a:pPr marL="0" indent="0" algn="l">
              <a:lnSpc>
                <a:spcPts val="4450"/>
              </a:lnSpc>
              <a:buNone/>
            </a:pPr>
            <a:r>
              <a:rPr lang="en-US" sz="3550" b="1" dirty="0">
                <a:solidFill>
                  <a:srgbClr val="151617"/>
                </a:solidFill>
                <a:latin typeface="Montserrat Black" pitchFamily="34" charset="0"/>
                <a:ea typeface="Montserrat Black" pitchFamily="34" charset="-122"/>
                <a:cs typeface="Montserrat Black" pitchFamily="34" charset="-120"/>
              </a:rPr>
              <a:t>Thank You!</a:t>
            </a:r>
            <a:endParaRPr lang="en-US" sz="3550" dirty="0"/>
          </a:p>
        </p:txBody>
      </p:sp>
      <p:sp>
        <p:nvSpPr>
          <p:cNvPr id="12" name="Text 9"/>
          <p:cNvSpPr/>
          <p:nvPr/>
        </p:nvSpPr>
        <p:spPr>
          <a:xfrm>
            <a:off x="793790" y="7237809"/>
            <a:ext cx="13042821" cy="290274"/>
          </a:xfrm>
          <a:prstGeom prst="rect">
            <a:avLst/>
          </a:prstGeom>
          <a:noFill/>
          <a:ln/>
        </p:spPr>
        <p:txBody>
          <a:bodyPr wrap="none" lIns="0" tIns="0" rIns="0" bIns="0" rtlCol="0" anchor="t"/>
          <a:lstStyle/>
          <a:p>
            <a:pPr marL="0" indent="0" algn="l">
              <a:lnSpc>
                <a:spcPts val="2250"/>
              </a:lnSpc>
              <a:buNone/>
            </a:pPr>
            <a:r>
              <a:rPr lang="en-US" sz="1400" dirty="0">
                <a:solidFill>
                  <a:srgbClr val="151617"/>
                </a:solidFill>
                <a:latin typeface="Inconsolata" pitchFamily="34" charset="0"/>
                <a:ea typeface="Inconsolata" pitchFamily="34" charset="-122"/>
                <a:cs typeface="Inconsolata" pitchFamily="34" charset="-120"/>
              </a:rPr>
              <a:t>We invite any questions from the panel regarding this project.</a:t>
            </a:r>
            <a:endParaRPr lang="en-US" sz="1400" dirty="0"/>
          </a:p>
        </p:txBody>
      </p:sp>
      <p:sp>
        <p:nvSpPr>
          <p:cNvPr id="13" name="Rectangle 12">
            <a:extLst>
              <a:ext uri="{FF2B5EF4-FFF2-40B4-BE49-F238E27FC236}">
                <a16:creationId xmlns:a16="http://schemas.microsoft.com/office/drawing/2014/main" id="{A46448B8-FDF4-BF27-7362-F1C23E6126A9}"/>
              </a:ext>
            </a:extLst>
          </p:cNvPr>
          <p:cNvSpPr/>
          <p:nvPr/>
        </p:nvSpPr>
        <p:spPr>
          <a:xfrm>
            <a:off x="12573714" y="7515940"/>
            <a:ext cx="2056686" cy="624468"/>
          </a:xfrm>
          <a:prstGeom prst="rect">
            <a:avLst/>
          </a:prstGeom>
          <a:solidFill>
            <a:srgbClr val="FDF0E7"/>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42843"/>
            <a:ext cx="5387102" cy="673418"/>
          </a:xfrm>
          <a:prstGeom prst="rect">
            <a:avLst/>
          </a:prstGeom>
          <a:noFill/>
          <a:ln/>
        </p:spPr>
        <p:txBody>
          <a:bodyPr wrap="none" lIns="0" tIns="0" rIns="0" bIns="0" rtlCol="0" anchor="t"/>
          <a:lstStyle/>
          <a:p>
            <a:pPr marL="0" indent="0" algn="l">
              <a:lnSpc>
                <a:spcPts val="5300"/>
              </a:lnSpc>
              <a:buNone/>
            </a:pPr>
            <a:r>
              <a:rPr lang="en-US" sz="4200" b="1" dirty="0">
                <a:solidFill>
                  <a:srgbClr val="151617"/>
                </a:solidFill>
                <a:latin typeface="Montserrat Black" pitchFamily="34" charset="0"/>
                <a:ea typeface="Montserrat Black" pitchFamily="34" charset="-122"/>
                <a:cs typeface="Montserrat Black" pitchFamily="34" charset="-120"/>
              </a:rPr>
              <a:t>Introduction</a:t>
            </a:r>
            <a:endParaRPr lang="en-US" sz="4200" dirty="0"/>
          </a:p>
        </p:txBody>
      </p:sp>
      <p:sp>
        <p:nvSpPr>
          <p:cNvPr id="3" name="Text 1"/>
          <p:cNvSpPr/>
          <p:nvPr/>
        </p:nvSpPr>
        <p:spPr>
          <a:xfrm>
            <a:off x="793790" y="1947148"/>
            <a:ext cx="13042821" cy="1034415"/>
          </a:xfrm>
          <a:prstGeom prst="rect">
            <a:avLst/>
          </a:prstGeom>
          <a:noFill/>
          <a:ln/>
        </p:spPr>
        <p:txBody>
          <a:bodyPr wrap="squar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This project is a comprehensive full-stack trading research system crafted to empower users with a deeper understanding of stock behavior. It meticulously integrates real-time market data, advanced technical indicators, crucial fundamental metrics, sophisticated strategy logic, and AI-driven explanations for unparalleled market insights.</a:t>
            </a:r>
            <a:endParaRPr lang="en-US" sz="1650" dirty="0"/>
          </a:p>
        </p:txBody>
      </p:sp>
      <p:pic>
        <p:nvPicPr>
          <p:cNvPr id="4" name="Image 0" descr="preencoded.png"/>
          <p:cNvPicPr>
            <a:picLocks noChangeAspect="1"/>
          </p:cNvPicPr>
          <p:nvPr/>
        </p:nvPicPr>
        <p:blipFill>
          <a:blip r:embed="rId3"/>
          <a:stretch>
            <a:fillRect/>
          </a:stretch>
        </p:blipFill>
        <p:spPr>
          <a:xfrm>
            <a:off x="793790" y="3223974"/>
            <a:ext cx="3959543" cy="2447092"/>
          </a:xfrm>
          <a:prstGeom prst="rect">
            <a:avLst/>
          </a:prstGeom>
        </p:spPr>
      </p:pic>
      <p:sp>
        <p:nvSpPr>
          <p:cNvPr id="5" name="Text 2"/>
          <p:cNvSpPr/>
          <p:nvPr/>
        </p:nvSpPr>
        <p:spPr>
          <a:xfrm>
            <a:off x="793790" y="5886450"/>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Real-Time Data</a:t>
            </a:r>
            <a:endParaRPr lang="en-US" sz="2100" dirty="0"/>
          </a:p>
        </p:txBody>
      </p:sp>
      <p:sp>
        <p:nvSpPr>
          <p:cNvPr id="6" name="Text 3"/>
          <p:cNvSpPr/>
          <p:nvPr/>
        </p:nvSpPr>
        <p:spPr>
          <a:xfrm>
            <a:off x="793790" y="6352223"/>
            <a:ext cx="4168021" cy="1034415"/>
          </a:xfrm>
          <a:prstGeom prst="rect">
            <a:avLst/>
          </a:prstGeom>
          <a:noFill/>
          <a:ln/>
        </p:spPr>
        <p:txBody>
          <a:bodyPr wrap="squar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Harnessing live market feeds to provide up-to-the-minute stock information.</a:t>
            </a:r>
            <a:endParaRPr lang="en-US" sz="1650" dirty="0"/>
          </a:p>
        </p:txBody>
      </p:sp>
      <p:pic>
        <p:nvPicPr>
          <p:cNvPr id="7" name="Image 1" descr="preencoded.png"/>
          <p:cNvPicPr>
            <a:picLocks noChangeAspect="1"/>
          </p:cNvPicPr>
          <p:nvPr/>
        </p:nvPicPr>
        <p:blipFill>
          <a:blip r:embed="rId4"/>
          <a:stretch>
            <a:fillRect/>
          </a:stretch>
        </p:blipFill>
        <p:spPr>
          <a:xfrm>
            <a:off x="5231130" y="3223974"/>
            <a:ext cx="3959543" cy="2447092"/>
          </a:xfrm>
          <a:prstGeom prst="rect">
            <a:avLst/>
          </a:prstGeom>
        </p:spPr>
      </p:pic>
      <p:sp>
        <p:nvSpPr>
          <p:cNvPr id="8" name="Text 4"/>
          <p:cNvSpPr/>
          <p:nvPr/>
        </p:nvSpPr>
        <p:spPr>
          <a:xfrm>
            <a:off x="5231130" y="5886450"/>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AI-Driven Insights</a:t>
            </a:r>
            <a:endParaRPr lang="en-US" sz="2100" dirty="0"/>
          </a:p>
        </p:txBody>
      </p:sp>
      <p:sp>
        <p:nvSpPr>
          <p:cNvPr id="9" name="Text 5"/>
          <p:cNvSpPr/>
          <p:nvPr/>
        </p:nvSpPr>
        <p:spPr>
          <a:xfrm>
            <a:off x="5231130" y="6352223"/>
            <a:ext cx="4168021" cy="1034415"/>
          </a:xfrm>
          <a:prstGeom prst="rect">
            <a:avLst/>
          </a:prstGeom>
          <a:noFill/>
          <a:ln/>
        </p:spPr>
        <p:txBody>
          <a:bodyPr wrap="squar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Leveraging artificial intelligence for intelligent analysis and clear, educational explanations.</a:t>
            </a:r>
            <a:endParaRPr lang="en-US" sz="1650" dirty="0"/>
          </a:p>
        </p:txBody>
      </p:sp>
      <p:pic>
        <p:nvPicPr>
          <p:cNvPr id="10" name="Image 2" descr="preencoded.png"/>
          <p:cNvPicPr>
            <a:picLocks noChangeAspect="1"/>
          </p:cNvPicPr>
          <p:nvPr/>
        </p:nvPicPr>
        <p:blipFill>
          <a:blip r:embed="rId5"/>
          <a:stretch>
            <a:fillRect/>
          </a:stretch>
        </p:blipFill>
        <p:spPr>
          <a:xfrm>
            <a:off x="9668470" y="3223974"/>
            <a:ext cx="3959662" cy="2447211"/>
          </a:xfrm>
          <a:prstGeom prst="rect">
            <a:avLst/>
          </a:prstGeom>
        </p:spPr>
      </p:pic>
      <p:sp>
        <p:nvSpPr>
          <p:cNvPr id="11" name="Text 6"/>
          <p:cNvSpPr/>
          <p:nvPr/>
        </p:nvSpPr>
        <p:spPr>
          <a:xfrm>
            <a:off x="9668470" y="5886569"/>
            <a:ext cx="2905244" cy="336590"/>
          </a:xfrm>
          <a:prstGeom prst="rect">
            <a:avLst/>
          </a:prstGeom>
          <a:noFill/>
          <a:ln/>
        </p:spPr>
        <p:txBody>
          <a:bodyPr wrap="none" lIns="0" tIns="0" rIns="0" bIns="0" rtlCol="0" anchor="t"/>
          <a:lstStyle/>
          <a:p>
            <a:pPr marL="0" indent="0" algn="l">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Integrated Platform</a:t>
            </a:r>
            <a:endParaRPr lang="en-US" sz="2100" dirty="0"/>
          </a:p>
        </p:txBody>
      </p:sp>
      <p:sp>
        <p:nvSpPr>
          <p:cNvPr id="12" name="Text 7"/>
          <p:cNvSpPr/>
          <p:nvPr/>
        </p:nvSpPr>
        <p:spPr>
          <a:xfrm>
            <a:off x="9668470" y="6352342"/>
            <a:ext cx="4168140" cy="1034415"/>
          </a:xfrm>
          <a:prstGeom prst="rect">
            <a:avLst/>
          </a:prstGeom>
          <a:noFill/>
          <a:ln/>
        </p:spPr>
        <p:txBody>
          <a:bodyPr wrap="squar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A unified solution combining React for the frontend and FastAPI for the backend for seamless interaction.</a:t>
            </a:r>
            <a:endParaRPr lang="en-US" sz="1650" dirty="0"/>
          </a:p>
        </p:txBody>
      </p:sp>
      <p:sp>
        <p:nvSpPr>
          <p:cNvPr id="13" name="Rectangle 12">
            <a:extLst>
              <a:ext uri="{FF2B5EF4-FFF2-40B4-BE49-F238E27FC236}">
                <a16:creationId xmlns:a16="http://schemas.microsoft.com/office/drawing/2014/main" id="{AC056A6A-EF53-F5D2-E645-5D2078B52DC4}"/>
              </a:ext>
            </a:extLst>
          </p:cNvPr>
          <p:cNvSpPr/>
          <p:nvPr/>
        </p:nvSpPr>
        <p:spPr>
          <a:xfrm>
            <a:off x="12573714" y="7515940"/>
            <a:ext cx="2056686" cy="624468"/>
          </a:xfrm>
          <a:prstGeom prst="rect">
            <a:avLst/>
          </a:prstGeom>
          <a:solidFill>
            <a:srgbClr val="FDF0E7"/>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03421"/>
            <a:ext cx="5706904" cy="673418"/>
          </a:xfrm>
          <a:prstGeom prst="rect">
            <a:avLst/>
          </a:prstGeom>
          <a:noFill/>
          <a:ln/>
        </p:spPr>
        <p:txBody>
          <a:bodyPr wrap="none" lIns="0" tIns="0" rIns="0" bIns="0" rtlCol="0" anchor="t"/>
          <a:lstStyle/>
          <a:p>
            <a:pPr marL="0" indent="0" algn="l">
              <a:lnSpc>
                <a:spcPts val="5300"/>
              </a:lnSpc>
              <a:buNone/>
            </a:pPr>
            <a:r>
              <a:rPr lang="en-US" sz="4200" b="1" dirty="0">
                <a:solidFill>
                  <a:srgbClr val="151617"/>
                </a:solidFill>
                <a:latin typeface="Montserrat Black" pitchFamily="34" charset="0"/>
                <a:ea typeface="Montserrat Black" pitchFamily="34" charset="-122"/>
                <a:cs typeface="Montserrat Black" pitchFamily="34" charset="-120"/>
              </a:rPr>
              <a:t>Problem Statement</a:t>
            </a:r>
            <a:endParaRPr lang="en-US" sz="4200" dirty="0"/>
          </a:p>
        </p:txBody>
      </p:sp>
      <p:sp>
        <p:nvSpPr>
          <p:cNvPr id="3" name="Text 1"/>
          <p:cNvSpPr/>
          <p:nvPr/>
        </p:nvSpPr>
        <p:spPr>
          <a:xfrm>
            <a:off x="793790" y="1807726"/>
            <a:ext cx="13042821" cy="1034415"/>
          </a:xfrm>
          <a:prstGeom prst="rect">
            <a:avLst/>
          </a:prstGeom>
          <a:noFill/>
          <a:ln/>
        </p:spPr>
        <p:txBody>
          <a:bodyPr wrap="squar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Retail traders often face significant hurdles due to a lack of specialized technical knowledge, challenges in interpreting complex financial metrics, the proliferation of inconsistent information sources, and the absence of structured, actionable explanations. This project directly addresses these critical issues.</a:t>
            </a:r>
            <a:endParaRPr lang="en-US" sz="1650" dirty="0"/>
          </a:p>
        </p:txBody>
      </p:sp>
      <p:sp>
        <p:nvSpPr>
          <p:cNvPr id="4" name="Shape 2"/>
          <p:cNvSpPr/>
          <p:nvPr/>
        </p:nvSpPr>
        <p:spPr>
          <a:xfrm>
            <a:off x="793790" y="3084552"/>
            <a:ext cx="6413659" cy="1647111"/>
          </a:xfrm>
          <a:prstGeom prst="roundRect">
            <a:avLst>
              <a:gd name="adj" fmla="val 8882"/>
            </a:avLst>
          </a:prstGeom>
          <a:solidFill>
            <a:srgbClr val="F8ECE4"/>
          </a:solidFill>
          <a:ln w="30480">
            <a:solidFill>
              <a:srgbClr val="151617"/>
            </a:solidFill>
            <a:prstDash val="solid"/>
          </a:ln>
          <a:effectLst>
            <a:outerShdw dist="19050" dir="2700000" algn="bl" rotWithShape="0">
              <a:srgbClr val="151617">
                <a:alpha val="100000"/>
              </a:srgbClr>
            </a:outerShdw>
          </a:effectLst>
        </p:spPr>
        <p:txBody>
          <a:bodyPr/>
          <a:lstStyle/>
          <a:p>
            <a:endParaRPr lang="en-IN"/>
          </a:p>
        </p:txBody>
      </p:sp>
      <p:sp>
        <p:nvSpPr>
          <p:cNvPr id="5" name="Shape 3"/>
          <p:cNvSpPr/>
          <p:nvPr/>
        </p:nvSpPr>
        <p:spPr>
          <a:xfrm>
            <a:off x="763310" y="3084552"/>
            <a:ext cx="121920" cy="1647111"/>
          </a:xfrm>
          <a:prstGeom prst="roundRect">
            <a:avLst>
              <a:gd name="adj" fmla="val 7500"/>
            </a:avLst>
          </a:prstGeom>
          <a:solidFill>
            <a:srgbClr val="151617"/>
          </a:solidFill>
          <a:ln/>
        </p:spPr>
        <p:txBody>
          <a:bodyPr/>
          <a:lstStyle/>
          <a:p>
            <a:endParaRPr lang="en-IN"/>
          </a:p>
        </p:txBody>
      </p:sp>
      <p:sp>
        <p:nvSpPr>
          <p:cNvPr id="6" name="Text 4"/>
          <p:cNvSpPr/>
          <p:nvPr/>
        </p:nvSpPr>
        <p:spPr>
          <a:xfrm>
            <a:off x="1131094" y="3330416"/>
            <a:ext cx="4287917" cy="336590"/>
          </a:xfrm>
          <a:prstGeom prst="rect">
            <a:avLst/>
          </a:prstGeom>
          <a:noFill/>
          <a:ln/>
        </p:spPr>
        <p:txBody>
          <a:bodyPr wrap="none" lIns="0" tIns="0" rIns="0" bIns="0" rtlCol="0" anchor="t"/>
          <a:lstStyle/>
          <a:p>
            <a:pPr marL="0" indent="0" algn="l">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Lack of Technical Knowledge</a:t>
            </a:r>
            <a:endParaRPr lang="en-US" sz="2100" dirty="0"/>
          </a:p>
        </p:txBody>
      </p:sp>
      <p:sp>
        <p:nvSpPr>
          <p:cNvPr id="7" name="Text 5"/>
          <p:cNvSpPr/>
          <p:nvPr/>
        </p:nvSpPr>
        <p:spPr>
          <a:xfrm>
            <a:off x="1131094" y="3796189"/>
            <a:ext cx="5830491" cy="689610"/>
          </a:xfrm>
          <a:prstGeom prst="rect">
            <a:avLst/>
          </a:prstGeom>
          <a:noFill/>
          <a:ln/>
        </p:spPr>
        <p:txBody>
          <a:bodyPr wrap="squar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Many traders lack the in-depth understanding required for effective market analysis.</a:t>
            </a:r>
            <a:endParaRPr lang="en-US" sz="1650" dirty="0"/>
          </a:p>
        </p:txBody>
      </p:sp>
      <p:sp>
        <p:nvSpPr>
          <p:cNvPr id="8" name="Shape 6"/>
          <p:cNvSpPr/>
          <p:nvPr/>
        </p:nvSpPr>
        <p:spPr>
          <a:xfrm>
            <a:off x="7422833" y="3084552"/>
            <a:ext cx="6413778" cy="1647111"/>
          </a:xfrm>
          <a:prstGeom prst="roundRect">
            <a:avLst>
              <a:gd name="adj" fmla="val 8882"/>
            </a:avLst>
          </a:prstGeom>
          <a:solidFill>
            <a:srgbClr val="F8ECE4"/>
          </a:solidFill>
          <a:ln w="30480">
            <a:solidFill>
              <a:srgbClr val="151617"/>
            </a:solidFill>
            <a:prstDash val="solid"/>
          </a:ln>
          <a:effectLst>
            <a:outerShdw dist="19050" dir="2700000" algn="bl" rotWithShape="0">
              <a:srgbClr val="151617">
                <a:alpha val="100000"/>
              </a:srgbClr>
            </a:outerShdw>
          </a:effectLst>
        </p:spPr>
        <p:txBody>
          <a:bodyPr/>
          <a:lstStyle/>
          <a:p>
            <a:endParaRPr lang="en-IN"/>
          </a:p>
        </p:txBody>
      </p:sp>
      <p:sp>
        <p:nvSpPr>
          <p:cNvPr id="9" name="Shape 7"/>
          <p:cNvSpPr/>
          <p:nvPr/>
        </p:nvSpPr>
        <p:spPr>
          <a:xfrm>
            <a:off x="7392353" y="3084552"/>
            <a:ext cx="121920" cy="1647111"/>
          </a:xfrm>
          <a:prstGeom prst="roundRect">
            <a:avLst>
              <a:gd name="adj" fmla="val 7500"/>
            </a:avLst>
          </a:prstGeom>
          <a:solidFill>
            <a:srgbClr val="151617"/>
          </a:solidFill>
          <a:ln/>
        </p:spPr>
        <p:txBody>
          <a:bodyPr/>
          <a:lstStyle/>
          <a:p>
            <a:endParaRPr lang="en-IN"/>
          </a:p>
        </p:txBody>
      </p:sp>
      <p:sp>
        <p:nvSpPr>
          <p:cNvPr id="10" name="Text 8"/>
          <p:cNvSpPr/>
          <p:nvPr/>
        </p:nvSpPr>
        <p:spPr>
          <a:xfrm>
            <a:off x="7760137" y="3330416"/>
            <a:ext cx="5235178" cy="336590"/>
          </a:xfrm>
          <a:prstGeom prst="rect">
            <a:avLst/>
          </a:prstGeom>
          <a:noFill/>
          <a:ln/>
        </p:spPr>
        <p:txBody>
          <a:bodyPr wrap="none" lIns="0" tIns="0" rIns="0" bIns="0" rtlCol="0" anchor="t"/>
          <a:lstStyle/>
          <a:p>
            <a:pPr marL="0" indent="0" algn="l">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Difficulty Reading Financial Metrics</a:t>
            </a:r>
            <a:endParaRPr lang="en-US" sz="2100" dirty="0"/>
          </a:p>
        </p:txBody>
      </p:sp>
      <p:sp>
        <p:nvSpPr>
          <p:cNvPr id="11" name="Text 9"/>
          <p:cNvSpPr/>
          <p:nvPr/>
        </p:nvSpPr>
        <p:spPr>
          <a:xfrm>
            <a:off x="7760137" y="3796189"/>
            <a:ext cx="5830610" cy="689610"/>
          </a:xfrm>
          <a:prstGeom prst="rect">
            <a:avLst/>
          </a:prstGeom>
          <a:noFill/>
          <a:ln/>
        </p:spPr>
        <p:txBody>
          <a:bodyPr wrap="squar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Interpreting fundamental data and complex financial ratios can be daunting.</a:t>
            </a:r>
            <a:endParaRPr lang="en-US" sz="1650" dirty="0"/>
          </a:p>
        </p:txBody>
      </p:sp>
      <p:sp>
        <p:nvSpPr>
          <p:cNvPr id="12" name="Shape 10"/>
          <p:cNvSpPr/>
          <p:nvPr/>
        </p:nvSpPr>
        <p:spPr>
          <a:xfrm>
            <a:off x="793790" y="4947047"/>
            <a:ext cx="6413659" cy="1647111"/>
          </a:xfrm>
          <a:prstGeom prst="roundRect">
            <a:avLst>
              <a:gd name="adj" fmla="val 8882"/>
            </a:avLst>
          </a:prstGeom>
          <a:solidFill>
            <a:srgbClr val="F8ECE4"/>
          </a:solidFill>
          <a:ln w="30480">
            <a:solidFill>
              <a:srgbClr val="151617"/>
            </a:solidFill>
            <a:prstDash val="solid"/>
          </a:ln>
          <a:effectLst>
            <a:outerShdw dist="19050" dir="2700000" algn="bl" rotWithShape="0">
              <a:srgbClr val="151617">
                <a:alpha val="100000"/>
              </a:srgbClr>
            </a:outerShdw>
          </a:effectLst>
        </p:spPr>
        <p:txBody>
          <a:bodyPr/>
          <a:lstStyle/>
          <a:p>
            <a:endParaRPr lang="en-IN"/>
          </a:p>
        </p:txBody>
      </p:sp>
      <p:sp>
        <p:nvSpPr>
          <p:cNvPr id="13" name="Shape 11"/>
          <p:cNvSpPr/>
          <p:nvPr/>
        </p:nvSpPr>
        <p:spPr>
          <a:xfrm>
            <a:off x="763310" y="4947047"/>
            <a:ext cx="121920" cy="1647111"/>
          </a:xfrm>
          <a:prstGeom prst="roundRect">
            <a:avLst>
              <a:gd name="adj" fmla="val 7500"/>
            </a:avLst>
          </a:prstGeom>
          <a:solidFill>
            <a:srgbClr val="151617"/>
          </a:solidFill>
          <a:ln/>
        </p:spPr>
        <p:txBody>
          <a:bodyPr/>
          <a:lstStyle/>
          <a:p>
            <a:endParaRPr lang="en-IN"/>
          </a:p>
        </p:txBody>
      </p:sp>
      <p:sp>
        <p:nvSpPr>
          <p:cNvPr id="14" name="Text 12"/>
          <p:cNvSpPr/>
          <p:nvPr/>
        </p:nvSpPr>
        <p:spPr>
          <a:xfrm>
            <a:off x="1131094" y="5192911"/>
            <a:ext cx="3639622" cy="336590"/>
          </a:xfrm>
          <a:prstGeom prst="rect">
            <a:avLst/>
          </a:prstGeom>
          <a:noFill/>
          <a:ln/>
        </p:spPr>
        <p:txBody>
          <a:bodyPr wrap="none" lIns="0" tIns="0" rIns="0" bIns="0" rtlCol="0" anchor="t"/>
          <a:lstStyle/>
          <a:p>
            <a:pPr marL="0" indent="0" algn="l">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Inconsistent Information</a:t>
            </a:r>
            <a:endParaRPr lang="en-US" sz="2100" dirty="0"/>
          </a:p>
        </p:txBody>
      </p:sp>
      <p:sp>
        <p:nvSpPr>
          <p:cNvPr id="15" name="Text 13"/>
          <p:cNvSpPr/>
          <p:nvPr/>
        </p:nvSpPr>
        <p:spPr>
          <a:xfrm>
            <a:off x="1131094" y="5658683"/>
            <a:ext cx="5830491" cy="689610"/>
          </a:xfrm>
          <a:prstGeom prst="rect">
            <a:avLst/>
          </a:prstGeom>
          <a:noFill/>
          <a:ln/>
        </p:spPr>
        <p:txBody>
          <a:bodyPr wrap="squar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Navigating a multitude of unreliable and often contradictory financial news and data sources.</a:t>
            </a:r>
            <a:endParaRPr lang="en-US" sz="1650" dirty="0"/>
          </a:p>
        </p:txBody>
      </p:sp>
      <p:sp>
        <p:nvSpPr>
          <p:cNvPr id="16" name="Shape 14"/>
          <p:cNvSpPr/>
          <p:nvPr/>
        </p:nvSpPr>
        <p:spPr>
          <a:xfrm>
            <a:off x="7422833" y="4947047"/>
            <a:ext cx="6413778" cy="1647111"/>
          </a:xfrm>
          <a:prstGeom prst="roundRect">
            <a:avLst>
              <a:gd name="adj" fmla="val 8882"/>
            </a:avLst>
          </a:prstGeom>
          <a:solidFill>
            <a:srgbClr val="F8ECE4"/>
          </a:solidFill>
          <a:ln w="30480">
            <a:solidFill>
              <a:srgbClr val="151617"/>
            </a:solidFill>
            <a:prstDash val="solid"/>
          </a:ln>
          <a:effectLst>
            <a:outerShdw dist="19050" dir="2700000" algn="bl" rotWithShape="0">
              <a:srgbClr val="151617">
                <a:alpha val="100000"/>
              </a:srgbClr>
            </a:outerShdw>
          </a:effectLst>
        </p:spPr>
        <p:txBody>
          <a:bodyPr/>
          <a:lstStyle/>
          <a:p>
            <a:endParaRPr lang="en-IN"/>
          </a:p>
        </p:txBody>
      </p:sp>
      <p:sp>
        <p:nvSpPr>
          <p:cNvPr id="17" name="Shape 15"/>
          <p:cNvSpPr/>
          <p:nvPr/>
        </p:nvSpPr>
        <p:spPr>
          <a:xfrm>
            <a:off x="7392353" y="4947047"/>
            <a:ext cx="121920" cy="1647111"/>
          </a:xfrm>
          <a:prstGeom prst="roundRect">
            <a:avLst>
              <a:gd name="adj" fmla="val 7500"/>
            </a:avLst>
          </a:prstGeom>
          <a:solidFill>
            <a:srgbClr val="151617"/>
          </a:solidFill>
          <a:ln/>
        </p:spPr>
        <p:txBody>
          <a:bodyPr/>
          <a:lstStyle/>
          <a:p>
            <a:endParaRPr lang="en-IN"/>
          </a:p>
        </p:txBody>
      </p:sp>
      <p:sp>
        <p:nvSpPr>
          <p:cNvPr id="18" name="Text 16"/>
          <p:cNvSpPr/>
          <p:nvPr/>
        </p:nvSpPr>
        <p:spPr>
          <a:xfrm>
            <a:off x="7760137" y="5192911"/>
            <a:ext cx="5282089" cy="336590"/>
          </a:xfrm>
          <a:prstGeom prst="rect">
            <a:avLst/>
          </a:prstGeom>
          <a:noFill/>
          <a:ln/>
        </p:spPr>
        <p:txBody>
          <a:bodyPr wrap="none" lIns="0" tIns="0" rIns="0" bIns="0" rtlCol="0" anchor="t"/>
          <a:lstStyle/>
          <a:p>
            <a:pPr marL="0" indent="0" algn="l">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Absence of Structured Explanations</a:t>
            </a:r>
            <a:endParaRPr lang="en-US" sz="2100" dirty="0"/>
          </a:p>
        </p:txBody>
      </p:sp>
      <p:sp>
        <p:nvSpPr>
          <p:cNvPr id="19" name="Text 17"/>
          <p:cNvSpPr/>
          <p:nvPr/>
        </p:nvSpPr>
        <p:spPr>
          <a:xfrm>
            <a:off x="7760137" y="5658683"/>
            <a:ext cx="5830610" cy="689610"/>
          </a:xfrm>
          <a:prstGeom prst="rect">
            <a:avLst/>
          </a:prstGeom>
          <a:noFill/>
          <a:ln/>
        </p:spPr>
        <p:txBody>
          <a:bodyPr wrap="squar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A need for clear, coherent, and actionable reasoning behind market movements and strategies.</a:t>
            </a:r>
            <a:endParaRPr lang="en-US" sz="1650" dirty="0"/>
          </a:p>
        </p:txBody>
      </p:sp>
      <p:sp>
        <p:nvSpPr>
          <p:cNvPr id="20" name="Text 18"/>
          <p:cNvSpPr/>
          <p:nvPr/>
        </p:nvSpPr>
        <p:spPr>
          <a:xfrm>
            <a:off x="793790" y="6836569"/>
            <a:ext cx="13042821" cy="689610"/>
          </a:xfrm>
          <a:prstGeom prst="rect">
            <a:avLst/>
          </a:prstGeom>
          <a:noFill/>
          <a:ln/>
        </p:spPr>
        <p:txBody>
          <a:bodyPr wrap="squar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Our platform resolves these pain points by consolidating real-time data, comprehensive analysis, and AI-powered explanations into a single, user-friendly interface.</a:t>
            </a:r>
            <a:endParaRPr lang="en-US" sz="1650" dirty="0"/>
          </a:p>
        </p:txBody>
      </p:sp>
      <p:sp>
        <p:nvSpPr>
          <p:cNvPr id="21" name="Rectangle 20">
            <a:extLst>
              <a:ext uri="{FF2B5EF4-FFF2-40B4-BE49-F238E27FC236}">
                <a16:creationId xmlns:a16="http://schemas.microsoft.com/office/drawing/2014/main" id="{9A2A0913-CCA0-5C96-A784-82A0ED39E828}"/>
              </a:ext>
            </a:extLst>
          </p:cNvPr>
          <p:cNvSpPr/>
          <p:nvPr/>
        </p:nvSpPr>
        <p:spPr>
          <a:xfrm>
            <a:off x="12573714" y="7515940"/>
            <a:ext cx="2056686" cy="624468"/>
          </a:xfrm>
          <a:prstGeom prst="rect">
            <a:avLst/>
          </a:prstGeom>
          <a:solidFill>
            <a:srgbClr val="FDF0E7"/>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46390"/>
            <a:ext cx="4753094" cy="531614"/>
          </a:xfrm>
          <a:prstGeom prst="rect">
            <a:avLst/>
          </a:prstGeom>
          <a:noFill/>
          <a:ln/>
        </p:spPr>
        <p:txBody>
          <a:bodyPr wrap="none" lIns="0" tIns="0" rIns="0" bIns="0" rtlCol="0" anchor="t"/>
          <a:lstStyle/>
          <a:p>
            <a:pPr marL="0" indent="0" algn="l">
              <a:lnSpc>
                <a:spcPts val="4150"/>
              </a:lnSpc>
              <a:buNone/>
            </a:pPr>
            <a:r>
              <a:rPr lang="en-US" sz="3300" b="1" dirty="0">
                <a:solidFill>
                  <a:srgbClr val="151617"/>
                </a:solidFill>
                <a:latin typeface="Montserrat Black" pitchFamily="34" charset="0"/>
                <a:ea typeface="Montserrat Black" pitchFamily="34" charset="-122"/>
                <a:cs typeface="Montserrat Black" pitchFamily="34" charset="-120"/>
              </a:rPr>
              <a:t>System Architecture</a:t>
            </a:r>
            <a:endParaRPr lang="en-US" sz="3300" dirty="0"/>
          </a:p>
        </p:txBody>
      </p:sp>
      <p:sp>
        <p:nvSpPr>
          <p:cNvPr id="3" name="Text 1"/>
          <p:cNvSpPr/>
          <p:nvPr/>
        </p:nvSpPr>
        <p:spPr>
          <a:xfrm>
            <a:off x="793790" y="1518166"/>
            <a:ext cx="13042821" cy="544354"/>
          </a:xfrm>
          <a:prstGeom prst="rect">
            <a:avLst/>
          </a:prstGeom>
          <a:noFill/>
          <a:ln/>
        </p:spPr>
        <p:txBody>
          <a:bodyPr wrap="square" lIns="0" tIns="0" rIns="0" bIns="0" rtlCol="0" anchor="t"/>
          <a:lstStyle/>
          <a:p>
            <a:pPr marL="0" indent="0" algn="l">
              <a:lnSpc>
                <a:spcPts val="2100"/>
              </a:lnSpc>
              <a:buNone/>
            </a:pPr>
            <a:r>
              <a:rPr lang="en-US" sz="1300" dirty="0">
                <a:solidFill>
                  <a:srgbClr val="151617"/>
                </a:solidFill>
                <a:latin typeface="Inconsolata" pitchFamily="34" charset="0"/>
                <a:ea typeface="Inconsolata" pitchFamily="34" charset="-122"/>
                <a:cs typeface="Inconsolata" pitchFamily="34" charset="-120"/>
              </a:rPr>
              <a:t>The system is meticulously designed with a robust architecture, ensuring seamless data flow and intelligent processing. It integrates several key components to deliver a powerful trading research experience.</a:t>
            </a:r>
            <a:endParaRPr lang="en-US" sz="1300" dirty="0"/>
          </a:p>
        </p:txBody>
      </p:sp>
      <p:pic>
        <p:nvPicPr>
          <p:cNvPr id="4" name="Image 0" descr="preencoded.png"/>
          <p:cNvPicPr>
            <a:picLocks noChangeAspect="1"/>
          </p:cNvPicPr>
          <p:nvPr/>
        </p:nvPicPr>
        <p:blipFill>
          <a:blip r:embed="rId3"/>
          <a:stretch>
            <a:fillRect/>
          </a:stretch>
        </p:blipFill>
        <p:spPr>
          <a:xfrm>
            <a:off x="2424113" y="2253853"/>
            <a:ext cx="9782056" cy="4593669"/>
          </a:xfrm>
          <a:prstGeom prst="rect">
            <a:avLst/>
          </a:prstGeom>
        </p:spPr>
      </p:pic>
      <p:sp>
        <p:nvSpPr>
          <p:cNvPr id="5" name="Text 2"/>
          <p:cNvSpPr/>
          <p:nvPr/>
        </p:nvSpPr>
        <p:spPr>
          <a:xfrm>
            <a:off x="3141791" y="5585681"/>
            <a:ext cx="2146313" cy="268289"/>
          </a:xfrm>
          <a:prstGeom prst="rect">
            <a:avLst/>
          </a:prstGeom>
          <a:noFill/>
          <a:ln/>
        </p:spPr>
        <p:txBody>
          <a:bodyPr wrap="none" lIns="0" tIns="0" rIns="0" bIns="0" rtlCol="0" anchor="t"/>
          <a:lstStyle/>
          <a:p>
            <a:pPr marL="0" indent="0" algn="r">
              <a:lnSpc>
                <a:spcPts val="1650"/>
              </a:lnSpc>
              <a:buNone/>
            </a:pPr>
            <a:r>
              <a:rPr lang="en-US" sz="1350" b="1" dirty="0">
                <a:solidFill>
                  <a:srgbClr val="151617"/>
                </a:solidFill>
                <a:latin typeface="Montserrat Black" pitchFamily="34" charset="0"/>
                <a:ea typeface="Montserrat Black" pitchFamily="34" charset="-122"/>
                <a:cs typeface="Montserrat Black" pitchFamily="34" charset="-120"/>
              </a:rPr>
              <a:t>React UI</a:t>
            </a:r>
            <a:endParaRPr lang="en-US" sz="1350" dirty="0"/>
          </a:p>
        </p:txBody>
      </p:sp>
      <p:sp>
        <p:nvSpPr>
          <p:cNvPr id="6" name="Text 3"/>
          <p:cNvSpPr/>
          <p:nvPr/>
        </p:nvSpPr>
        <p:spPr>
          <a:xfrm>
            <a:off x="2655293" y="5930284"/>
            <a:ext cx="2632811" cy="429263"/>
          </a:xfrm>
          <a:prstGeom prst="rect">
            <a:avLst/>
          </a:prstGeom>
          <a:noFill/>
          <a:ln/>
        </p:spPr>
        <p:txBody>
          <a:bodyPr wrap="square" lIns="0" tIns="0" rIns="0" bIns="0" rtlCol="0" anchor="t"/>
          <a:lstStyle/>
          <a:p>
            <a:pPr marL="0" indent="0" algn="r">
              <a:lnSpc>
                <a:spcPts val="1350"/>
              </a:lnSpc>
              <a:buNone/>
            </a:pPr>
            <a:r>
              <a:rPr lang="en-US" sz="1050" dirty="0">
                <a:solidFill>
                  <a:srgbClr val="151617"/>
                </a:solidFill>
                <a:latin typeface="Inconsolata" pitchFamily="34" charset="0"/>
                <a:ea typeface="Inconsolata" pitchFamily="34" charset="-122"/>
                <a:cs typeface="Inconsolata" pitchFamily="34" charset="-120"/>
              </a:rPr>
              <a:t>Interactive frontend with WebSockets</a:t>
            </a:r>
            <a:endParaRPr lang="en-US" sz="1050" dirty="0"/>
          </a:p>
        </p:txBody>
      </p:sp>
      <p:sp>
        <p:nvSpPr>
          <p:cNvPr id="7" name="Text 4"/>
          <p:cNvSpPr/>
          <p:nvPr/>
        </p:nvSpPr>
        <p:spPr>
          <a:xfrm>
            <a:off x="9408877" y="4836856"/>
            <a:ext cx="2146313" cy="268289"/>
          </a:xfrm>
          <a:prstGeom prst="rect">
            <a:avLst/>
          </a:prstGeom>
          <a:noFill/>
          <a:ln/>
        </p:spPr>
        <p:txBody>
          <a:bodyPr wrap="none" lIns="0" tIns="0" rIns="0" bIns="0" rtlCol="0" anchor="t"/>
          <a:lstStyle/>
          <a:p>
            <a:pPr marL="0" indent="0" algn="l">
              <a:lnSpc>
                <a:spcPts val="1650"/>
              </a:lnSpc>
              <a:buNone/>
            </a:pPr>
            <a:r>
              <a:rPr lang="en-US" sz="1350" b="1" dirty="0">
                <a:solidFill>
                  <a:srgbClr val="151617"/>
                </a:solidFill>
                <a:latin typeface="Montserrat Black" pitchFamily="34" charset="0"/>
                <a:ea typeface="Montserrat Black" pitchFamily="34" charset="-122"/>
                <a:cs typeface="Montserrat Black" pitchFamily="34" charset="-120"/>
              </a:rPr>
              <a:t>FastAPI Backend</a:t>
            </a:r>
            <a:endParaRPr lang="en-US" sz="1350" dirty="0"/>
          </a:p>
        </p:txBody>
      </p:sp>
      <p:sp>
        <p:nvSpPr>
          <p:cNvPr id="8" name="Text 5"/>
          <p:cNvSpPr/>
          <p:nvPr/>
        </p:nvSpPr>
        <p:spPr>
          <a:xfrm>
            <a:off x="9408877" y="5181459"/>
            <a:ext cx="2566036" cy="429263"/>
          </a:xfrm>
          <a:prstGeom prst="rect">
            <a:avLst/>
          </a:prstGeom>
          <a:noFill/>
          <a:ln/>
        </p:spPr>
        <p:txBody>
          <a:bodyPr wrap="square" lIns="0" tIns="0" rIns="0" bIns="0" rtlCol="0" anchor="t"/>
          <a:lstStyle/>
          <a:p>
            <a:pPr marL="0" indent="0" algn="l">
              <a:lnSpc>
                <a:spcPts val="1350"/>
              </a:lnSpc>
              <a:buNone/>
            </a:pPr>
            <a:r>
              <a:rPr lang="en-US" sz="1050" dirty="0">
                <a:solidFill>
                  <a:srgbClr val="151617"/>
                </a:solidFill>
                <a:latin typeface="Inconsolata" pitchFamily="34" charset="0"/>
                <a:ea typeface="Inconsolata" pitchFamily="34" charset="-122"/>
                <a:cs typeface="Inconsolata" pitchFamily="34" charset="-120"/>
              </a:rPr>
              <a:t>API layer handling requests and sockets</a:t>
            </a:r>
            <a:endParaRPr lang="en-US" sz="1050" dirty="0"/>
          </a:p>
        </p:txBody>
      </p:sp>
      <p:sp>
        <p:nvSpPr>
          <p:cNvPr id="9" name="Text 6"/>
          <p:cNvSpPr/>
          <p:nvPr/>
        </p:nvSpPr>
        <p:spPr>
          <a:xfrm>
            <a:off x="3141641" y="4154805"/>
            <a:ext cx="2146313" cy="268289"/>
          </a:xfrm>
          <a:prstGeom prst="rect">
            <a:avLst/>
          </a:prstGeom>
          <a:noFill/>
          <a:ln/>
        </p:spPr>
        <p:txBody>
          <a:bodyPr wrap="none" lIns="0" tIns="0" rIns="0" bIns="0" rtlCol="0" anchor="t"/>
          <a:lstStyle/>
          <a:p>
            <a:pPr marL="0" indent="0" algn="r">
              <a:lnSpc>
                <a:spcPts val="1650"/>
              </a:lnSpc>
              <a:buNone/>
            </a:pPr>
            <a:r>
              <a:rPr lang="en-US" sz="1350" b="1" dirty="0">
                <a:solidFill>
                  <a:srgbClr val="151617"/>
                </a:solidFill>
                <a:latin typeface="Montserrat Black" pitchFamily="34" charset="0"/>
                <a:ea typeface="Montserrat Black" pitchFamily="34" charset="-122"/>
                <a:cs typeface="Montserrat Black" pitchFamily="34" charset="-120"/>
              </a:rPr>
              <a:t>Data &amp; Engines</a:t>
            </a:r>
            <a:endParaRPr lang="en-US" sz="1350" dirty="0"/>
          </a:p>
        </p:txBody>
      </p:sp>
      <p:sp>
        <p:nvSpPr>
          <p:cNvPr id="10" name="Text 7"/>
          <p:cNvSpPr/>
          <p:nvPr/>
        </p:nvSpPr>
        <p:spPr>
          <a:xfrm>
            <a:off x="2655144" y="4499408"/>
            <a:ext cx="2632811" cy="429263"/>
          </a:xfrm>
          <a:prstGeom prst="rect">
            <a:avLst/>
          </a:prstGeom>
          <a:noFill/>
          <a:ln/>
        </p:spPr>
        <p:txBody>
          <a:bodyPr wrap="square" lIns="0" tIns="0" rIns="0" bIns="0" rtlCol="0" anchor="t"/>
          <a:lstStyle/>
          <a:p>
            <a:pPr marL="0" indent="0" algn="r">
              <a:lnSpc>
                <a:spcPts val="1350"/>
              </a:lnSpc>
              <a:buNone/>
            </a:pPr>
            <a:r>
              <a:rPr lang="en-US" sz="1050" dirty="0">
                <a:solidFill>
                  <a:srgbClr val="151617"/>
                </a:solidFill>
                <a:latin typeface="Inconsolata" pitchFamily="34" charset="0"/>
                <a:ea typeface="Inconsolata" pitchFamily="34" charset="-122"/>
                <a:cs typeface="Inconsolata" pitchFamily="34" charset="-120"/>
              </a:rPr>
              <a:t>Polling, caching, technical and fundamental</a:t>
            </a:r>
            <a:endParaRPr lang="en-US" sz="1050" dirty="0"/>
          </a:p>
        </p:txBody>
      </p:sp>
      <p:sp>
        <p:nvSpPr>
          <p:cNvPr id="11" name="Text 8"/>
          <p:cNvSpPr/>
          <p:nvPr/>
        </p:nvSpPr>
        <p:spPr>
          <a:xfrm>
            <a:off x="9408877" y="3348746"/>
            <a:ext cx="2146313" cy="268289"/>
          </a:xfrm>
          <a:prstGeom prst="rect">
            <a:avLst/>
          </a:prstGeom>
          <a:noFill/>
          <a:ln/>
        </p:spPr>
        <p:txBody>
          <a:bodyPr wrap="none" lIns="0" tIns="0" rIns="0" bIns="0" rtlCol="0" anchor="t"/>
          <a:lstStyle/>
          <a:p>
            <a:pPr marL="0" indent="0" algn="l">
              <a:lnSpc>
                <a:spcPts val="1650"/>
              </a:lnSpc>
              <a:buNone/>
            </a:pPr>
            <a:r>
              <a:rPr lang="en-US" sz="1350" b="1" dirty="0">
                <a:solidFill>
                  <a:srgbClr val="151617"/>
                </a:solidFill>
                <a:latin typeface="Montserrat Black" pitchFamily="34" charset="0"/>
                <a:ea typeface="Montserrat Black" pitchFamily="34" charset="-122"/>
                <a:cs typeface="Montserrat Black" pitchFamily="34" charset="-120"/>
              </a:rPr>
              <a:t>Strategy Ranking</a:t>
            </a:r>
            <a:endParaRPr lang="en-US" sz="1350" dirty="0"/>
          </a:p>
        </p:txBody>
      </p:sp>
      <p:sp>
        <p:nvSpPr>
          <p:cNvPr id="12" name="Text 9"/>
          <p:cNvSpPr/>
          <p:nvPr/>
        </p:nvSpPr>
        <p:spPr>
          <a:xfrm>
            <a:off x="9408877" y="3693348"/>
            <a:ext cx="2566036" cy="429262"/>
          </a:xfrm>
          <a:prstGeom prst="rect">
            <a:avLst/>
          </a:prstGeom>
          <a:noFill/>
          <a:ln/>
        </p:spPr>
        <p:txBody>
          <a:bodyPr wrap="square" lIns="0" tIns="0" rIns="0" bIns="0" rtlCol="0" anchor="t"/>
          <a:lstStyle/>
          <a:p>
            <a:pPr marL="0" indent="0" algn="l">
              <a:lnSpc>
                <a:spcPts val="1350"/>
              </a:lnSpc>
              <a:buNone/>
            </a:pPr>
            <a:r>
              <a:rPr lang="en-US" sz="1050" dirty="0">
                <a:solidFill>
                  <a:srgbClr val="151617"/>
                </a:solidFill>
                <a:latin typeface="Inconsolata" pitchFamily="34" charset="0"/>
                <a:ea typeface="Inconsolata" pitchFamily="34" charset="-122"/>
                <a:cs typeface="Inconsolata" pitchFamily="34" charset="-120"/>
              </a:rPr>
              <a:t>Evaluate and rank trading strategies</a:t>
            </a:r>
            <a:endParaRPr lang="en-US" sz="1050" dirty="0"/>
          </a:p>
        </p:txBody>
      </p:sp>
      <p:sp>
        <p:nvSpPr>
          <p:cNvPr id="13" name="Text 10"/>
          <p:cNvSpPr/>
          <p:nvPr/>
        </p:nvSpPr>
        <p:spPr>
          <a:xfrm>
            <a:off x="3141791" y="2723930"/>
            <a:ext cx="2146313" cy="268289"/>
          </a:xfrm>
          <a:prstGeom prst="rect">
            <a:avLst/>
          </a:prstGeom>
          <a:noFill/>
          <a:ln/>
        </p:spPr>
        <p:txBody>
          <a:bodyPr wrap="none" lIns="0" tIns="0" rIns="0" bIns="0" rtlCol="0" anchor="t"/>
          <a:lstStyle/>
          <a:p>
            <a:pPr marL="0" indent="0" algn="r">
              <a:lnSpc>
                <a:spcPts val="1650"/>
              </a:lnSpc>
              <a:buNone/>
            </a:pPr>
            <a:r>
              <a:rPr lang="en-US" sz="1350" b="1" dirty="0">
                <a:solidFill>
                  <a:srgbClr val="151617"/>
                </a:solidFill>
                <a:latin typeface="Montserrat Black" pitchFamily="34" charset="0"/>
                <a:ea typeface="Montserrat Black" pitchFamily="34" charset="-122"/>
                <a:cs typeface="Montserrat Black" pitchFamily="34" charset="-120"/>
              </a:rPr>
              <a:t>AI Explanation</a:t>
            </a:r>
            <a:endParaRPr lang="en-US" sz="1350" dirty="0"/>
          </a:p>
        </p:txBody>
      </p:sp>
      <p:sp>
        <p:nvSpPr>
          <p:cNvPr id="14" name="Text 11"/>
          <p:cNvSpPr/>
          <p:nvPr/>
        </p:nvSpPr>
        <p:spPr>
          <a:xfrm>
            <a:off x="2655293" y="3068533"/>
            <a:ext cx="2632811" cy="429263"/>
          </a:xfrm>
          <a:prstGeom prst="rect">
            <a:avLst/>
          </a:prstGeom>
          <a:noFill/>
          <a:ln/>
        </p:spPr>
        <p:txBody>
          <a:bodyPr wrap="square" lIns="0" tIns="0" rIns="0" bIns="0" rtlCol="0" anchor="t"/>
          <a:lstStyle/>
          <a:p>
            <a:pPr marL="0" indent="0" algn="r">
              <a:lnSpc>
                <a:spcPts val="1350"/>
              </a:lnSpc>
              <a:buNone/>
            </a:pPr>
            <a:r>
              <a:rPr lang="en-US" sz="1050" dirty="0">
                <a:solidFill>
                  <a:srgbClr val="151617"/>
                </a:solidFill>
                <a:latin typeface="Inconsolata" pitchFamily="34" charset="0"/>
                <a:ea typeface="Inconsolata" pitchFamily="34" charset="-122"/>
                <a:cs typeface="Inconsolata" pitchFamily="34" charset="-120"/>
              </a:rPr>
              <a:t>RAG-based layer producing explanations</a:t>
            </a:r>
            <a:endParaRPr lang="en-US" sz="1050" dirty="0"/>
          </a:p>
        </p:txBody>
      </p:sp>
      <p:sp>
        <p:nvSpPr>
          <p:cNvPr id="15" name="Text 12"/>
          <p:cNvSpPr/>
          <p:nvPr/>
        </p:nvSpPr>
        <p:spPr>
          <a:xfrm>
            <a:off x="793790" y="7038856"/>
            <a:ext cx="13042821" cy="544354"/>
          </a:xfrm>
          <a:prstGeom prst="rect">
            <a:avLst/>
          </a:prstGeom>
          <a:noFill/>
          <a:ln/>
        </p:spPr>
        <p:txBody>
          <a:bodyPr wrap="square" lIns="0" tIns="0" rIns="0" bIns="0" rtlCol="0" anchor="t"/>
          <a:lstStyle/>
          <a:p>
            <a:pPr marL="0" indent="0" algn="l">
              <a:lnSpc>
                <a:spcPts val="2100"/>
              </a:lnSpc>
              <a:buNone/>
            </a:pPr>
            <a:r>
              <a:rPr lang="en-US" sz="1300" dirty="0">
                <a:solidFill>
                  <a:srgbClr val="151617"/>
                </a:solidFill>
                <a:latin typeface="Inconsolata" pitchFamily="34" charset="0"/>
                <a:ea typeface="Inconsolata" pitchFamily="34" charset="-122"/>
                <a:cs typeface="Inconsolata" pitchFamily="34" charset="-120"/>
              </a:rPr>
              <a:t>This architecture facilitates the efficient acquisition, processing, and interpretation of market data, culminating in AI-driven insights delivered dynamically to the user.</a:t>
            </a:r>
            <a:endParaRPr lang="en-US" sz="1300" dirty="0"/>
          </a:p>
        </p:txBody>
      </p:sp>
      <p:sp>
        <p:nvSpPr>
          <p:cNvPr id="16" name="Rectangle 15">
            <a:extLst>
              <a:ext uri="{FF2B5EF4-FFF2-40B4-BE49-F238E27FC236}">
                <a16:creationId xmlns:a16="http://schemas.microsoft.com/office/drawing/2014/main" id="{B653783A-DA6F-7219-C538-13B607EBF3C1}"/>
              </a:ext>
            </a:extLst>
          </p:cNvPr>
          <p:cNvSpPr/>
          <p:nvPr/>
        </p:nvSpPr>
        <p:spPr>
          <a:xfrm>
            <a:off x="12573714" y="7515940"/>
            <a:ext cx="2056686" cy="624468"/>
          </a:xfrm>
          <a:prstGeom prst="rect">
            <a:avLst/>
          </a:prstGeom>
          <a:solidFill>
            <a:srgbClr val="FDF0E7"/>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50677"/>
            <a:ext cx="6593086" cy="496133"/>
          </a:xfrm>
          <a:prstGeom prst="rect">
            <a:avLst/>
          </a:prstGeom>
          <a:noFill/>
          <a:ln/>
        </p:spPr>
        <p:txBody>
          <a:bodyPr wrap="none" lIns="0" tIns="0" rIns="0" bIns="0" rtlCol="0" anchor="t"/>
          <a:lstStyle/>
          <a:p>
            <a:pPr marL="0" indent="0" algn="l">
              <a:lnSpc>
                <a:spcPts val="3900"/>
              </a:lnSpc>
              <a:buNone/>
            </a:pPr>
            <a:r>
              <a:rPr lang="en-US" sz="3100" b="1" dirty="0">
                <a:solidFill>
                  <a:srgbClr val="151617"/>
                </a:solidFill>
                <a:latin typeface="Montserrat Black" pitchFamily="34" charset="0"/>
                <a:ea typeface="Montserrat Black" pitchFamily="34" charset="-122"/>
                <a:cs typeface="Montserrat Black" pitchFamily="34" charset="-120"/>
              </a:rPr>
              <a:t>Technical Analysis Engine (TA)</a:t>
            </a:r>
            <a:endParaRPr lang="en-US" sz="3100" dirty="0"/>
          </a:p>
        </p:txBody>
      </p:sp>
      <p:sp>
        <p:nvSpPr>
          <p:cNvPr id="3" name="Text 1"/>
          <p:cNvSpPr/>
          <p:nvPr/>
        </p:nvSpPr>
        <p:spPr>
          <a:xfrm>
            <a:off x="793790" y="1464350"/>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The Technical Analysis (TA) engine is the backbone for understanding price movements. It processes historical Open-High-Low-Close-Volume (OHLCV) data to compute a wide array of indicators and detect crucial price patterns.</a:t>
            </a:r>
            <a:endParaRPr lang="en-US" sz="1250" dirty="0"/>
          </a:p>
        </p:txBody>
      </p:sp>
      <p:sp>
        <p:nvSpPr>
          <p:cNvPr id="4" name="Shape 2"/>
          <p:cNvSpPr/>
          <p:nvPr/>
        </p:nvSpPr>
        <p:spPr>
          <a:xfrm>
            <a:off x="793790" y="2567821"/>
            <a:ext cx="3755946" cy="2509599"/>
          </a:xfrm>
          <a:prstGeom prst="roundRect">
            <a:avLst>
              <a:gd name="adj" fmla="val 4372"/>
            </a:avLst>
          </a:prstGeom>
          <a:solidFill>
            <a:srgbClr val="F8ECE4"/>
          </a:solidFill>
          <a:ln/>
          <a:effectLst>
            <a:outerShdw dist="13970" dir="2700000" algn="bl" rotWithShape="0">
              <a:srgbClr val="151617">
                <a:alpha val="100000"/>
              </a:srgbClr>
            </a:outerShdw>
          </a:effectLst>
        </p:spPr>
        <p:txBody>
          <a:bodyPr/>
          <a:lstStyle/>
          <a:p>
            <a:endParaRPr lang="en-IN"/>
          </a:p>
        </p:txBody>
      </p:sp>
      <p:sp>
        <p:nvSpPr>
          <p:cNvPr id="5" name="Shape 3"/>
          <p:cNvSpPr/>
          <p:nvPr/>
        </p:nvSpPr>
        <p:spPr>
          <a:xfrm>
            <a:off x="793790" y="2544961"/>
            <a:ext cx="3755946" cy="91440"/>
          </a:xfrm>
          <a:prstGeom prst="roundRect">
            <a:avLst>
              <a:gd name="adj" fmla="val 10000"/>
            </a:avLst>
          </a:prstGeom>
          <a:solidFill>
            <a:srgbClr val="151617"/>
          </a:solidFill>
          <a:ln/>
        </p:spPr>
        <p:txBody>
          <a:bodyPr/>
          <a:lstStyle/>
          <a:p>
            <a:endParaRPr lang="en-IN"/>
          </a:p>
        </p:txBody>
      </p:sp>
      <p:sp>
        <p:nvSpPr>
          <p:cNvPr id="6" name="Shape 4"/>
          <p:cNvSpPr/>
          <p:nvPr/>
        </p:nvSpPr>
        <p:spPr>
          <a:xfrm>
            <a:off x="2433637" y="2329696"/>
            <a:ext cx="476250" cy="476250"/>
          </a:xfrm>
          <a:prstGeom prst="roundRect">
            <a:avLst>
              <a:gd name="adj" fmla="val 192000"/>
            </a:avLst>
          </a:prstGeom>
          <a:solidFill>
            <a:srgbClr val="151617"/>
          </a:solidFill>
          <a:ln/>
        </p:spPr>
        <p:txBody>
          <a:bodyPr/>
          <a:lstStyle/>
          <a:p>
            <a:endParaRPr lang="en-IN"/>
          </a:p>
        </p:txBody>
      </p:sp>
      <p:sp>
        <p:nvSpPr>
          <p:cNvPr id="7" name="Text 5"/>
          <p:cNvSpPr/>
          <p:nvPr/>
        </p:nvSpPr>
        <p:spPr>
          <a:xfrm>
            <a:off x="2576512" y="2448758"/>
            <a:ext cx="190500" cy="238125"/>
          </a:xfrm>
          <a:prstGeom prst="rect">
            <a:avLst/>
          </a:prstGeom>
          <a:noFill/>
          <a:ln/>
        </p:spPr>
        <p:txBody>
          <a:bodyPr wrap="none" lIns="0" tIns="0" rIns="0" bIns="0" rtlCol="0" anchor="t"/>
          <a:lstStyle/>
          <a:p>
            <a:pPr marL="0" indent="0" algn="l">
              <a:lnSpc>
                <a:spcPts val="2400"/>
              </a:lnSpc>
              <a:buNone/>
            </a:pPr>
            <a:r>
              <a:rPr lang="en-US" sz="1500" b="1" dirty="0">
                <a:solidFill>
                  <a:srgbClr val="FFFFFF"/>
                </a:solidFill>
                <a:latin typeface="Montserrat Black" pitchFamily="34" charset="0"/>
                <a:ea typeface="Montserrat Black" pitchFamily="34" charset="-122"/>
                <a:cs typeface="Montserrat Black" pitchFamily="34" charset="-120"/>
              </a:rPr>
              <a:t>1</a:t>
            </a:r>
            <a:endParaRPr lang="en-US" sz="1500" dirty="0"/>
          </a:p>
        </p:txBody>
      </p:sp>
      <p:sp>
        <p:nvSpPr>
          <p:cNvPr id="8" name="Text 6"/>
          <p:cNvSpPr/>
          <p:nvPr/>
        </p:nvSpPr>
        <p:spPr>
          <a:xfrm>
            <a:off x="975360" y="2964656"/>
            <a:ext cx="2442686" cy="248007"/>
          </a:xfrm>
          <a:prstGeom prst="rect">
            <a:avLst/>
          </a:prstGeom>
          <a:noFill/>
          <a:ln/>
        </p:spPr>
        <p:txBody>
          <a:bodyPr wrap="none" lIns="0" tIns="0" rIns="0" bIns="0" rtlCol="0" anchor="t"/>
          <a:lstStyle/>
          <a:p>
            <a:pPr marL="0" indent="0" algn="l">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Indicator Computation</a:t>
            </a:r>
            <a:endParaRPr lang="en-US" sz="1550" dirty="0"/>
          </a:p>
        </p:txBody>
      </p:sp>
      <p:sp>
        <p:nvSpPr>
          <p:cNvPr id="9" name="Text 7"/>
          <p:cNvSpPr/>
          <p:nvPr/>
        </p:nvSpPr>
        <p:spPr>
          <a:xfrm>
            <a:off x="975360" y="3371374"/>
            <a:ext cx="3392805" cy="1524476"/>
          </a:xfrm>
          <a:prstGeom prst="rect">
            <a:avLst/>
          </a:prstGeom>
          <a:noFill/>
          <a:ln/>
        </p:spPr>
        <p:txBody>
          <a:bodyPr wrap="squar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Calculates key indicators like Exponential Moving Average (EMA), Simple Moving Average (SMA), Relative Strength Index (RSI), Moving Average Convergence Divergence (MACD), and Average True Range (ATR).</a:t>
            </a:r>
            <a:endParaRPr lang="en-US" sz="1250" dirty="0"/>
          </a:p>
        </p:txBody>
      </p:sp>
      <p:sp>
        <p:nvSpPr>
          <p:cNvPr id="10" name="Shape 8"/>
          <p:cNvSpPr/>
          <p:nvPr/>
        </p:nvSpPr>
        <p:spPr>
          <a:xfrm>
            <a:off x="4708446" y="2567821"/>
            <a:ext cx="3756065" cy="2509599"/>
          </a:xfrm>
          <a:prstGeom prst="roundRect">
            <a:avLst>
              <a:gd name="adj" fmla="val 4372"/>
            </a:avLst>
          </a:prstGeom>
          <a:solidFill>
            <a:srgbClr val="F8ECE4"/>
          </a:solidFill>
          <a:ln/>
          <a:effectLst>
            <a:outerShdw dist="13970" dir="2700000" algn="bl" rotWithShape="0">
              <a:srgbClr val="151617">
                <a:alpha val="100000"/>
              </a:srgbClr>
            </a:outerShdw>
          </a:effectLst>
        </p:spPr>
        <p:txBody>
          <a:bodyPr/>
          <a:lstStyle/>
          <a:p>
            <a:endParaRPr lang="en-IN"/>
          </a:p>
        </p:txBody>
      </p:sp>
      <p:sp>
        <p:nvSpPr>
          <p:cNvPr id="11" name="Shape 9"/>
          <p:cNvSpPr/>
          <p:nvPr/>
        </p:nvSpPr>
        <p:spPr>
          <a:xfrm>
            <a:off x="4708446" y="2544961"/>
            <a:ext cx="3756065" cy="91440"/>
          </a:xfrm>
          <a:prstGeom prst="roundRect">
            <a:avLst>
              <a:gd name="adj" fmla="val 10000"/>
            </a:avLst>
          </a:prstGeom>
          <a:solidFill>
            <a:srgbClr val="151617"/>
          </a:solidFill>
          <a:ln/>
        </p:spPr>
        <p:txBody>
          <a:bodyPr/>
          <a:lstStyle/>
          <a:p>
            <a:endParaRPr lang="en-IN"/>
          </a:p>
        </p:txBody>
      </p:sp>
      <p:sp>
        <p:nvSpPr>
          <p:cNvPr id="12" name="Shape 10"/>
          <p:cNvSpPr/>
          <p:nvPr/>
        </p:nvSpPr>
        <p:spPr>
          <a:xfrm>
            <a:off x="6348293" y="2329696"/>
            <a:ext cx="476250" cy="476250"/>
          </a:xfrm>
          <a:prstGeom prst="roundRect">
            <a:avLst>
              <a:gd name="adj" fmla="val 192000"/>
            </a:avLst>
          </a:prstGeom>
          <a:solidFill>
            <a:srgbClr val="151617"/>
          </a:solidFill>
          <a:ln/>
        </p:spPr>
        <p:txBody>
          <a:bodyPr/>
          <a:lstStyle/>
          <a:p>
            <a:endParaRPr lang="en-IN"/>
          </a:p>
        </p:txBody>
      </p:sp>
      <p:sp>
        <p:nvSpPr>
          <p:cNvPr id="13" name="Text 11"/>
          <p:cNvSpPr/>
          <p:nvPr/>
        </p:nvSpPr>
        <p:spPr>
          <a:xfrm>
            <a:off x="6491168" y="2448758"/>
            <a:ext cx="190500" cy="238125"/>
          </a:xfrm>
          <a:prstGeom prst="rect">
            <a:avLst/>
          </a:prstGeom>
          <a:noFill/>
          <a:ln/>
        </p:spPr>
        <p:txBody>
          <a:bodyPr wrap="none" lIns="0" tIns="0" rIns="0" bIns="0" rtlCol="0" anchor="t"/>
          <a:lstStyle/>
          <a:p>
            <a:pPr marL="0" indent="0" algn="l">
              <a:lnSpc>
                <a:spcPts val="2400"/>
              </a:lnSpc>
              <a:buNone/>
            </a:pPr>
            <a:r>
              <a:rPr lang="en-US" sz="1500" b="1" dirty="0">
                <a:solidFill>
                  <a:srgbClr val="FFFFFF"/>
                </a:solidFill>
                <a:latin typeface="Montserrat Black" pitchFamily="34" charset="0"/>
                <a:ea typeface="Montserrat Black" pitchFamily="34" charset="-122"/>
                <a:cs typeface="Montserrat Black" pitchFamily="34" charset="-120"/>
              </a:rPr>
              <a:t>2</a:t>
            </a:r>
            <a:endParaRPr lang="en-US" sz="1500" dirty="0"/>
          </a:p>
        </p:txBody>
      </p:sp>
      <p:sp>
        <p:nvSpPr>
          <p:cNvPr id="14" name="Text 12"/>
          <p:cNvSpPr/>
          <p:nvPr/>
        </p:nvSpPr>
        <p:spPr>
          <a:xfrm>
            <a:off x="4890016" y="2964656"/>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Pattern Detection</a:t>
            </a:r>
            <a:endParaRPr lang="en-US" sz="1550" dirty="0"/>
          </a:p>
        </p:txBody>
      </p:sp>
      <p:sp>
        <p:nvSpPr>
          <p:cNvPr id="15" name="Text 13"/>
          <p:cNvSpPr/>
          <p:nvPr/>
        </p:nvSpPr>
        <p:spPr>
          <a:xfrm>
            <a:off x="4890016" y="3371374"/>
            <a:ext cx="3392924" cy="762238"/>
          </a:xfrm>
          <a:prstGeom prst="rect">
            <a:avLst/>
          </a:prstGeom>
          <a:noFill/>
          <a:ln/>
        </p:spPr>
        <p:txBody>
          <a:bodyPr wrap="squar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Identifies significant price patterns, including breakout formations and double-top/bottom reversal patterns.</a:t>
            </a:r>
            <a:endParaRPr lang="en-US" sz="1250" dirty="0"/>
          </a:p>
        </p:txBody>
      </p:sp>
      <p:sp>
        <p:nvSpPr>
          <p:cNvPr id="16" name="Shape 14"/>
          <p:cNvSpPr/>
          <p:nvPr/>
        </p:nvSpPr>
        <p:spPr>
          <a:xfrm>
            <a:off x="793790" y="5474256"/>
            <a:ext cx="7670721" cy="1493282"/>
          </a:xfrm>
          <a:prstGeom prst="roundRect">
            <a:avLst>
              <a:gd name="adj" fmla="val 7348"/>
            </a:avLst>
          </a:prstGeom>
          <a:solidFill>
            <a:srgbClr val="F8ECE4"/>
          </a:solidFill>
          <a:ln/>
          <a:effectLst>
            <a:outerShdw dist="13970" dir="2700000" algn="bl" rotWithShape="0">
              <a:srgbClr val="151617">
                <a:alpha val="100000"/>
              </a:srgbClr>
            </a:outerShdw>
          </a:effectLst>
        </p:spPr>
        <p:txBody>
          <a:bodyPr/>
          <a:lstStyle/>
          <a:p>
            <a:endParaRPr lang="en-IN"/>
          </a:p>
        </p:txBody>
      </p:sp>
      <p:sp>
        <p:nvSpPr>
          <p:cNvPr id="17" name="Shape 15"/>
          <p:cNvSpPr/>
          <p:nvPr/>
        </p:nvSpPr>
        <p:spPr>
          <a:xfrm>
            <a:off x="793790" y="5451396"/>
            <a:ext cx="7670721" cy="91440"/>
          </a:xfrm>
          <a:prstGeom prst="roundRect">
            <a:avLst>
              <a:gd name="adj" fmla="val 10000"/>
            </a:avLst>
          </a:prstGeom>
          <a:solidFill>
            <a:srgbClr val="151617"/>
          </a:solidFill>
          <a:ln/>
        </p:spPr>
        <p:txBody>
          <a:bodyPr/>
          <a:lstStyle/>
          <a:p>
            <a:endParaRPr lang="en-IN"/>
          </a:p>
        </p:txBody>
      </p:sp>
      <p:sp>
        <p:nvSpPr>
          <p:cNvPr id="18" name="Shape 16"/>
          <p:cNvSpPr/>
          <p:nvPr/>
        </p:nvSpPr>
        <p:spPr>
          <a:xfrm>
            <a:off x="4391025" y="5236131"/>
            <a:ext cx="476250" cy="476250"/>
          </a:xfrm>
          <a:prstGeom prst="roundRect">
            <a:avLst>
              <a:gd name="adj" fmla="val 192000"/>
            </a:avLst>
          </a:prstGeom>
          <a:solidFill>
            <a:srgbClr val="151617"/>
          </a:solidFill>
          <a:ln/>
        </p:spPr>
        <p:txBody>
          <a:bodyPr/>
          <a:lstStyle/>
          <a:p>
            <a:endParaRPr lang="en-IN"/>
          </a:p>
        </p:txBody>
      </p:sp>
      <p:sp>
        <p:nvSpPr>
          <p:cNvPr id="19" name="Text 17"/>
          <p:cNvSpPr/>
          <p:nvPr/>
        </p:nvSpPr>
        <p:spPr>
          <a:xfrm>
            <a:off x="4533900" y="5355193"/>
            <a:ext cx="190500" cy="238125"/>
          </a:xfrm>
          <a:prstGeom prst="rect">
            <a:avLst/>
          </a:prstGeom>
          <a:noFill/>
          <a:ln/>
        </p:spPr>
        <p:txBody>
          <a:bodyPr wrap="none" lIns="0" tIns="0" rIns="0" bIns="0" rtlCol="0" anchor="t"/>
          <a:lstStyle/>
          <a:p>
            <a:pPr marL="0" indent="0" algn="l">
              <a:lnSpc>
                <a:spcPts val="2400"/>
              </a:lnSpc>
              <a:buNone/>
            </a:pPr>
            <a:r>
              <a:rPr lang="en-US" sz="1500" b="1" dirty="0">
                <a:solidFill>
                  <a:srgbClr val="FFFFFF"/>
                </a:solidFill>
                <a:latin typeface="Montserrat Black" pitchFamily="34" charset="0"/>
                <a:ea typeface="Montserrat Black" pitchFamily="34" charset="-122"/>
                <a:cs typeface="Montserrat Black" pitchFamily="34" charset="-120"/>
              </a:rPr>
              <a:t>3</a:t>
            </a:r>
            <a:endParaRPr lang="en-US" sz="1500" dirty="0"/>
          </a:p>
        </p:txBody>
      </p:sp>
      <p:sp>
        <p:nvSpPr>
          <p:cNvPr id="20" name="Text 18"/>
          <p:cNvSpPr/>
          <p:nvPr/>
        </p:nvSpPr>
        <p:spPr>
          <a:xfrm>
            <a:off x="975360" y="5871091"/>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Signal Generation</a:t>
            </a:r>
            <a:endParaRPr lang="en-US" sz="1550" dirty="0"/>
          </a:p>
        </p:txBody>
      </p:sp>
      <p:sp>
        <p:nvSpPr>
          <p:cNvPr id="21" name="Text 19"/>
          <p:cNvSpPr/>
          <p:nvPr/>
        </p:nvSpPr>
        <p:spPr>
          <a:xfrm>
            <a:off x="975360" y="6277808"/>
            <a:ext cx="7307580" cy="508159"/>
          </a:xfrm>
          <a:prstGeom prst="rect">
            <a:avLst/>
          </a:prstGeom>
          <a:noFill/>
          <a:ln/>
        </p:spPr>
        <p:txBody>
          <a:bodyPr wrap="squar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Generates actionable technical signals that are vital for guiding subsequent strategy evaluations.</a:t>
            </a:r>
            <a:endParaRPr lang="en-US" sz="1250" dirty="0"/>
          </a:p>
        </p:txBody>
      </p:sp>
      <p:pic>
        <p:nvPicPr>
          <p:cNvPr id="22" name="Image 0" descr="preencoded.png"/>
          <p:cNvPicPr>
            <a:picLocks noChangeAspect="1"/>
          </p:cNvPicPr>
          <p:nvPr/>
        </p:nvPicPr>
        <p:blipFill>
          <a:blip r:embed="rId3"/>
          <a:stretch>
            <a:fillRect/>
          </a:stretch>
        </p:blipFill>
        <p:spPr>
          <a:xfrm>
            <a:off x="8859322" y="2329696"/>
            <a:ext cx="3489246" cy="3489246"/>
          </a:xfrm>
          <a:prstGeom prst="rect">
            <a:avLst/>
          </a:prstGeom>
        </p:spPr>
      </p:pic>
      <p:sp>
        <p:nvSpPr>
          <p:cNvPr id="23" name="Text 20"/>
          <p:cNvSpPr/>
          <p:nvPr/>
        </p:nvSpPr>
        <p:spPr>
          <a:xfrm>
            <a:off x="793790" y="7324725"/>
            <a:ext cx="13042821" cy="254079"/>
          </a:xfrm>
          <a:prstGeom prst="rect">
            <a:avLst/>
          </a:prstGeom>
          <a:noFill/>
          <a:ln/>
        </p:spPr>
        <p:txBody>
          <a:bodyPr wrap="non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This engine provides the foundational technical insights necessary for informed trading decisions and strategy development.</a:t>
            </a:r>
            <a:endParaRPr lang="en-US" sz="1250" dirty="0"/>
          </a:p>
        </p:txBody>
      </p:sp>
      <p:sp>
        <p:nvSpPr>
          <p:cNvPr id="24" name="Rectangle 23">
            <a:extLst>
              <a:ext uri="{FF2B5EF4-FFF2-40B4-BE49-F238E27FC236}">
                <a16:creationId xmlns:a16="http://schemas.microsoft.com/office/drawing/2014/main" id="{965F5D6B-49AF-F5AD-E2D0-2E14DD674929}"/>
              </a:ext>
            </a:extLst>
          </p:cNvPr>
          <p:cNvSpPr/>
          <p:nvPr/>
        </p:nvSpPr>
        <p:spPr>
          <a:xfrm>
            <a:off x="12573714" y="7515940"/>
            <a:ext cx="2056686" cy="624468"/>
          </a:xfrm>
          <a:prstGeom prst="rect">
            <a:avLst/>
          </a:prstGeom>
          <a:solidFill>
            <a:srgbClr val="FDF0E7"/>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28211"/>
            <a:ext cx="6868835" cy="460772"/>
          </a:xfrm>
          <a:prstGeom prst="rect">
            <a:avLst/>
          </a:prstGeom>
          <a:noFill/>
          <a:ln/>
        </p:spPr>
        <p:txBody>
          <a:bodyPr wrap="none" lIns="0" tIns="0" rIns="0" bIns="0" rtlCol="0" anchor="t"/>
          <a:lstStyle/>
          <a:p>
            <a:pPr marL="0" indent="0" algn="l">
              <a:lnSpc>
                <a:spcPts val="3600"/>
              </a:lnSpc>
              <a:buNone/>
            </a:pPr>
            <a:r>
              <a:rPr lang="en-US" sz="2900" b="1" dirty="0">
                <a:solidFill>
                  <a:srgbClr val="151617"/>
                </a:solidFill>
                <a:latin typeface="Montserrat Black" pitchFamily="34" charset="0"/>
                <a:ea typeface="Montserrat Black" pitchFamily="34" charset="-122"/>
                <a:cs typeface="Montserrat Black" pitchFamily="34" charset="-120"/>
              </a:rPr>
              <a:t>Fundamental Analysis Engine (FA)</a:t>
            </a:r>
            <a:endParaRPr lang="en-US" sz="2900" dirty="0"/>
          </a:p>
        </p:txBody>
      </p:sp>
      <p:sp>
        <p:nvSpPr>
          <p:cNvPr id="4" name="Text 1"/>
          <p:cNvSpPr/>
          <p:nvPr/>
        </p:nvSpPr>
        <p:spPr>
          <a:xfrm>
            <a:off x="6280190" y="1610082"/>
            <a:ext cx="7556421" cy="471488"/>
          </a:xfrm>
          <a:prstGeom prst="rect">
            <a:avLst/>
          </a:prstGeom>
          <a:noFill/>
          <a:ln/>
        </p:spPr>
        <p:txBody>
          <a:bodyPr wrap="square" lIns="0" tIns="0" rIns="0" bIns="0" rtlCol="0" anchor="t"/>
          <a:lstStyle/>
          <a:p>
            <a:pPr marL="0" indent="0" algn="l">
              <a:lnSpc>
                <a:spcPts val="1850"/>
              </a:lnSpc>
              <a:buNone/>
            </a:pPr>
            <a:r>
              <a:rPr lang="en-US" sz="1150" dirty="0">
                <a:solidFill>
                  <a:srgbClr val="151617"/>
                </a:solidFill>
                <a:latin typeface="Inconsolata" pitchFamily="34" charset="0"/>
                <a:ea typeface="Inconsolata" pitchFamily="34" charset="-122"/>
                <a:cs typeface="Inconsolata" pitchFamily="34" charset="-120"/>
              </a:rPr>
              <a:t>The Fundamental Analysis (FA) engine delves into a company's financial health to assess its intrinsic value. It systematically extracts and processes critical financial ratios and growth metrics.</a:t>
            </a:r>
            <a:endParaRPr lang="en-US" sz="1150" dirty="0"/>
          </a:p>
        </p:txBody>
      </p:sp>
      <p:sp>
        <p:nvSpPr>
          <p:cNvPr id="5" name="Shape 2"/>
          <p:cNvSpPr/>
          <p:nvPr/>
        </p:nvSpPr>
        <p:spPr>
          <a:xfrm>
            <a:off x="6280190" y="2247424"/>
            <a:ext cx="589717" cy="1085017"/>
          </a:xfrm>
          <a:prstGeom prst="roundRect">
            <a:avLst>
              <a:gd name="adj" fmla="val 360022"/>
            </a:avLst>
          </a:prstGeom>
          <a:solidFill>
            <a:srgbClr val="F8ECE4"/>
          </a:solidFill>
          <a:ln w="7620">
            <a:solidFill>
              <a:srgbClr val="151617"/>
            </a:solidFill>
            <a:prstDash val="solid"/>
          </a:ln>
          <a:effectLst>
            <a:outerShdw dist="12700" dir="2700000" algn="bl" rotWithShape="0">
              <a:srgbClr val="151617">
                <a:alpha val="100000"/>
              </a:srgbClr>
            </a:outerShdw>
          </a:effectLst>
        </p:spPr>
        <p:txBody>
          <a:bodyPr/>
          <a:lstStyle/>
          <a:p>
            <a:endParaRPr lang="en-IN"/>
          </a:p>
        </p:txBody>
      </p:sp>
      <p:sp>
        <p:nvSpPr>
          <p:cNvPr id="6" name="Text 3"/>
          <p:cNvSpPr/>
          <p:nvPr/>
        </p:nvSpPr>
        <p:spPr>
          <a:xfrm>
            <a:off x="6464498" y="2651760"/>
            <a:ext cx="221099" cy="276344"/>
          </a:xfrm>
          <a:prstGeom prst="rect">
            <a:avLst/>
          </a:prstGeom>
          <a:noFill/>
          <a:ln/>
        </p:spPr>
        <p:txBody>
          <a:bodyPr wrap="none" lIns="0" tIns="0" rIns="0" bIns="0" rtlCol="0" anchor="t"/>
          <a:lstStyle/>
          <a:p>
            <a:pPr marL="0" indent="0" algn="l">
              <a:lnSpc>
                <a:spcPts val="1700"/>
              </a:lnSpc>
              <a:buNone/>
            </a:pPr>
            <a:r>
              <a:rPr lang="en-US" sz="1700" b="1" dirty="0">
                <a:solidFill>
                  <a:srgbClr val="151617"/>
                </a:solidFill>
                <a:latin typeface="Montserrat Black" pitchFamily="34" charset="0"/>
                <a:ea typeface="Montserrat Black" pitchFamily="34" charset="-122"/>
                <a:cs typeface="Montserrat Black" pitchFamily="34" charset="-120"/>
              </a:rPr>
              <a:t>1</a:t>
            </a:r>
            <a:endParaRPr lang="en-US" sz="1700" dirty="0"/>
          </a:p>
        </p:txBody>
      </p:sp>
      <p:sp>
        <p:nvSpPr>
          <p:cNvPr id="7" name="Text 4"/>
          <p:cNvSpPr/>
          <p:nvPr/>
        </p:nvSpPr>
        <p:spPr>
          <a:xfrm>
            <a:off x="7017306" y="2394823"/>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151617"/>
                </a:solidFill>
                <a:latin typeface="Montserrat Black" pitchFamily="34" charset="0"/>
                <a:ea typeface="Montserrat Black" pitchFamily="34" charset="-122"/>
                <a:cs typeface="Montserrat Black" pitchFamily="34" charset="-120"/>
              </a:rPr>
              <a:t>Ratio Extraction</a:t>
            </a:r>
            <a:endParaRPr lang="en-US" sz="1450" dirty="0"/>
          </a:p>
        </p:txBody>
      </p:sp>
      <p:sp>
        <p:nvSpPr>
          <p:cNvPr id="8" name="Text 5"/>
          <p:cNvSpPr/>
          <p:nvPr/>
        </p:nvSpPr>
        <p:spPr>
          <a:xfrm>
            <a:off x="7017306" y="2713553"/>
            <a:ext cx="6819305" cy="471488"/>
          </a:xfrm>
          <a:prstGeom prst="rect">
            <a:avLst/>
          </a:prstGeom>
          <a:noFill/>
          <a:ln/>
        </p:spPr>
        <p:txBody>
          <a:bodyPr wrap="square" lIns="0" tIns="0" rIns="0" bIns="0" rtlCol="0" anchor="t"/>
          <a:lstStyle/>
          <a:p>
            <a:pPr marL="0" indent="0" algn="l">
              <a:lnSpc>
                <a:spcPts val="1850"/>
              </a:lnSpc>
              <a:buNone/>
            </a:pPr>
            <a:r>
              <a:rPr lang="en-US" sz="1150" dirty="0">
                <a:solidFill>
                  <a:srgbClr val="151617"/>
                </a:solidFill>
                <a:latin typeface="Inconsolata" pitchFamily="34" charset="0"/>
                <a:ea typeface="Inconsolata" pitchFamily="34" charset="-122"/>
                <a:cs typeface="Inconsolata" pitchFamily="34" charset="-120"/>
              </a:rPr>
              <a:t>Extracts key financial ratios such as Return on Equity (ROE), Price-to-Earnings (PE), and Debt-to-Equity.</a:t>
            </a:r>
            <a:endParaRPr lang="en-US" sz="1150" dirty="0"/>
          </a:p>
        </p:txBody>
      </p:sp>
      <p:sp>
        <p:nvSpPr>
          <p:cNvPr id="9" name="Shape 6"/>
          <p:cNvSpPr/>
          <p:nvPr/>
        </p:nvSpPr>
        <p:spPr>
          <a:xfrm>
            <a:off x="6280190" y="3479840"/>
            <a:ext cx="589717" cy="884515"/>
          </a:xfrm>
          <a:prstGeom prst="roundRect">
            <a:avLst>
              <a:gd name="adj" fmla="val 360022"/>
            </a:avLst>
          </a:prstGeom>
          <a:solidFill>
            <a:srgbClr val="F8ECE4"/>
          </a:solidFill>
          <a:ln w="7620">
            <a:solidFill>
              <a:srgbClr val="151617"/>
            </a:solidFill>
            <a:prstDash val="solid"/>
          </a:ln>
          <a:effectLst>
            <a:outerShdw dist="12700" dir="2700000" algn="bl" rotWithShape="0">
              <a:srgbClr val="151617">
                <a:alpha val="100000"/>
              </a:srgbClr>
            </a:outerShdw>
          </a:effectLst>
        </p:spPr>
        <p:txBody>
          <a:bodyPr/>
          <a:lstStyle/>
          <a:p>
            <a:endParaRPr lang="en-IN"/>
          </a:p>
        </p:txBody>
      </p:sp>
      <p:sp>
        <p:nvSpPr>
          <p:cNvPr id="10" name="Text 7"/>
          <p:cNvSpPr/>
          <p:nvPr/>
        </p:nvSpPr>
        <p:spPr>
          <a:xfrm>
            <a:off x="6464498" y="3783925"/>
            <a:ext cx="221099" cy="276344"/>
          </a:xfrm>
          <a:prstGeom prst="rect">
            <a:avLst/>
          </a:prstGeom>
          <a:noFill/>
          <a:ln/>
        </p:spPr>
        <p:txBody>
          <a:bodyPr wrap="none" lIns="0" tIns="0" rIns="0" bIns="0" rtlCol="0" anchor="t"/>
          <a:lstStyle/>
          <a:p>
            <a:pPr marL="0" indent="0" algn="l">
              <a:lnSpc>
                <a:spcPts val="1700"/>
              </a:lnSpc>
              <a:buNone/>
            </a:pPr>
            <a:r>
              <a:rPr lang="en-US" sz="1700" b="1" dirty="0">
                <a:solidFill>
                  <a:srgbClr val="151617"/>
                </a:solidFill>
                <a:latin typeface="Montserrat Black" pitchFamily="34" charset="0"/>
                <a:ea typeface="Montserrat Black" pitchFamily="34" charset="-122"/>
                <a:cs typeface="Montserrat Black" pitchFamily="34" charset="-120"/>
              </a:rPr>
              <a:t>2</a:t>
            </a:r>
            <a:endParaRPr lang="en-US" sz="1700" dirty="0"/>
          </a:p>
        </p:txBody>
      </p:sp>
      <p:sp>
        <p:nvSpPr>
          <p:cNvPr id="11" name="Text 8"/>
          <p:cNvSpPr/>
          <p:nvPr/>
        </p:nvSpPr>
        <p:spPr>
          <a:xfrm>
            <a:off x="7017306" y="3627239"/>
            <a:ext cx="2707958" cy="230386"/>
          </a:xfrm>
          <a:prstGeom prst="rect">
            <a:avLst/>
          </a:prstGeom>
          <a:noFill/>
          <a:ln/>
        </p:spPr>
        <p:txBody>
          <a:bodyPr wrap="none" lIns="0" tIns="0" rIns="0" bIns="0" rtlCol="0" anchor="t"/>
          <a:lstStyle/>
          <a:p>
            <a:pPr marL="0" indent="0" algn="l">
              <a:lnSpc>
                <a:spcPts val="1800"/>
              </a:lnSpc>
              <a:buNone/>
            </a:pPr>
            <a:r>
              <a:rPr lang="en-US" sz="1450" b="1" dirty="0">
                <a:solidFill>
                  <a:srgbClr val="151617"/>
                </a:solidFill>
                <a:latin typeface="Montserrat Black" pitchFamily="34" charset="0"/>
                <a:ea typeface="Montserrat Black" pitchFamily="34" charset="-122"/>
                <a:cs typeface="Montserrat Black" pitchFamily="34" charset="-120"/>
              </a:rPr>
              <a:t>Multi-Year Growth Analysis</a:t>
            </a:r>
            <a:endParaRPr lang="en-US" sz="1450" dirty="0"/>
          </a:p>
        </p:txBody>
      </p:sp>
      <p:sp>
        <p:nvSpPr>
          <p:cNvPr id="12" name="Text 9"/>
          <p:cNvSpPr/>
          <p:nvPr/>
        </p:nvSpPr>
        <p:spPr>
          <a:xfrm>
            <a:off x="7017306" y="3945969"/>
            <a:ext cx="6819305" cy="235744"/>
          </a:xfrm>
          <a:prstGeom prst="rect">
            <a:avLst/>
          </a:prstGeom>
          <a:noFill/>
          <a:ln/>
        </p:spPr>
        <p:txBody>
          <a:bodyPr wrap="none" lIns="0" tIns="0" rIns="0" bIns="0" rtlCol="0" anchor="t"/>
          <a:lstStyle/>
          <a:p>
            <a:pPr marL="0" indent="0" algn="l">
              <a:lnSpc>
                <a:spcPts val="1850"/>
              </a:lnSpc>
              <a:buNone/>
            </a:pPr>
            <a:r>
              <a:rPr lang="en-US" sz="1150" dirty="0">
                <a:solidFill>
                  <a:srgbClr val="151617"/>
                </a:solidFill>
                <a:latin typeface="Inconsolata" pitchFamily="34" charset="0"/>
                <a:ea typeface="Inconsolata" pitchFamily="34" charset="-122"/>
                <a:cs typeface="Inconsolata" pitchFamily="34" charset="-120"/>
              </a:rPr>
              <a:t>Evaluates growth trends over multiple years to identify sustainable business expansion.</a:t>
            </a:r>
            <a:endParaRPr lang="en-US" sz="1150" dirty="0"/>
          </a:p>
        </p:txBody>
      </p:sp>
      <p:sp>
        <p:nvSpPr>
          <p:cNvPr id="13" name="Shape 10"/>
          <p:cNvSpPr/>
          <p:nvPr/>
        </p:nvSpPr>
        <p:spPr>
          <a:xfrm>
            <a:off x="6280190" y="4511754"/>
            <a:ext cx="589717" cy="884515"/>
          </a:xfrm>
          <a:prstGeom prst="roundRect">
            <a:avLst>
              <a:gd name="adj" fmla="val 360022"/>
            </a:avLst>
          </a:prstGeom>
          <a:solidFill>
            <a:srgbClr val="F8ECE4"/>
          </a:solidFill>
          <a:ln w="7620">
            <a:solidFill>
              <a:srgbClr val="151617"/>
            </a:solidFill>
            <a:prstDash val="solid"/>
          </a:ln>
          <a:effectLst>
            <a:outerShdw dist="12700" dir="2700000" algn="bl" rotWithShape="0">
              <a:srgbClr val="151617">
                <a:alpha val="100000"/>
              </a:srgbClr>
            </a:outerShdw>
          </a:effectLst>
        </p:spPr>
        <p:txBody>
          <a:bodyPr/>
          <a:lstStyle/>
          <a:p>
            <a:endParaRPr lang="en-IN"/>
          </a:p>
        </p:txBody>
      </p:sp>
      <p:sp>
        <p:nvSpPr>
          <p:cNvPr id="14" name="Text 11"/>
          <p:cNvSpPr/>
          <p:nvPr/>
        </p:nvSpPr>
        <p:spPr>
          <a:xfrm>
            <a:off x="6464498" y="4815840"/>
            <a:ext cx="221099" cy="276344"/>
          </a:xfrm>
          <a:prstGeom prst="rect">
            <a:avLst/>
          </a:prstGeom>
          <a:noFill/>
          <a:ln/>
        </p:spPr>
        <p:txBody>
          <a:bodyPr wrap="none" lIns="0" tIns="0" rIns="0" bIns="0" rtlCol="0" anchor="t"/>
          <a:lstStyle/>
          <a:p>
            <a:pPr marL="0" indent="0" algn="l">
              <a:lnSpc>
                <a:spcPts val="1700"/>
              </a:lnSpc>
              <a:buNone/>
            </a:pPr>
            <a:r>
              <a:rPr lang="en-US" sz="1700" b="1" dirty="0">
                <a:solidFill>
                  <a:srgbClr val="151617"/>
                </a:solidFill>
                <a:latin typeface="Montserrat Black" pitchFamily="34" charset="0"/>
                <a:ea typeface="Montserrat Black" pitchFamily="34" charset="-122"/>
                <a:cs typeface="Montserrat Black" pitchFamily="34" charset="-120"/>
              </a:rPr>
              <a:t>3</a:t>
            </a:r>
            <a:endParaRPr lang="en-US" sz="1700" dirty="0"/>
          </a:p>
        </p:txBody>
      </p:sp>
      <p:sp>
        <p:nvSpPr>
          <p:cNvPr id="15" name="Text 12"/>
          <p:cNvSpPr/>
          <p:nvPr/>
        </p:nvSpPr>
        <p:spPr>
          <a:xfrm>
            <a:off x="7017306" y="4659154"/>
            <a:ext cx="2721054" cy="230386"/>
          </a:xfrm>
          <a:prstGeom prst="rect">
            <a:avLst/>
          </a:prstGeom>
          <a:noFill/>
          <a:ln/>
        </p:spPr>
        <p:txBody>
          <a:bodyPr wrap="none" lIns="0" tIns="0" rIns="0" bIns="0" rtlCol="0" anchor="t"/>
          <a:lstStyle/>
          <a:p>
            <a:pPr marL="0" indent="0" algn="l">
              <a:lnSpc>
                <a:spcPts val="1800"/>
              </a:lnSpc>
              <a:buNone/>
            </a:pPr>
            <a:r>
              <a:rPr lang="en-US" sz="1450" b="1" dirty="0">
                <a:solidFill>
                  <a:srgbClr val="151617"/>
                </a:solidFill>
                <a:latin typeface="Montserrat Black" pitchFamily="34" charset="0"/>
                <a:ea typeface="Montserrat Black" pitchFamily="34" charset="-122"/>
                <a:cs typeface="Montserrat Black" pitchFamily="34" charset="-120"/>
              </a:rPr>
              <a:t>Normalization &amp; Weighting</a:t>
            </a:r>
            <a:endParaRPr lang="en-US" sz="1450" dirty="0"/>
          </a:p>
        </p:txBody>
      </p:sp>
      <p:sp>
        <p:nvSpPr>
          <p:cNvPr id="16" name="Text 13"/>
          <p:cNvSpPr/>
          <p:nvPr/>
        </p:nvSpPr>
        <p:spPr>
          <a:xfrm>
            <a:off x="7017306" y="4977884"/>
            <a:ext cx="6819305" cy="235744"/>
          </a:xfrm>
          <a:prstGeom prst="rect">
            <a:avLst/>
          </a:prstGeom>
          <a:noFill/>
          <a:ln/>
        </p:spPr>
        <p:txBody>
          <a:bodyPr wrap="none" lIns="0" tIns="0" rIns="0" bIns="0" rtlCol="0" anchor="t"/>
          <a:lstStyle/>
          <a:p>
            <a:pPr marL="0" indent="0" algn="l">
              <a:lnSpc>
                <a:spcPts val="1850"/>
              </a:lnSpc>
              <a:buNone/>
            </a:pPr>
            <a:r>
              <a:rPr lang="en-US" sz="1150" dirty="0">
                <a:solidFill>
                  <a:srgbClr val="151617"/>
                </a:solidFill>
                <a:latin typeface="Inconsolata" pitchFamily="34" charset="0"/>
                <a:ea typeface="Inconsolata" pitchFamily="34" charset="-122"/>
                <a:cs typeface="Inconsolata" pitchFamily="34" charset="-120"/>
              </a:rPr>
              <a:t>Normalizes and applies weighted averages to metrics for a balanced assessment.</a:t>
            </a:r>
            <a:endParaRPr lang="en-US" sz="1150" dirty="0"/>
          </a:p>
        </p:txBody>
      </p:sp>
      <p:sp>
        <p:nvSpPr>
          <p:cNvPr id="17" name="Shape 14"/>
          <p:cNvSpPr/>
          <p:nvPr/>
        </p:nvSpPr>
        <p:spPr>
          <a:xfrm>
            <a:off x="6280190" y="5543669"/>
            <a:ext cx="589717" cy="884515"/>
          </a:xfrm>
          <a:prstGeom prst="roundRect">
            <a:avLst>
              <a:gd name="adj" fmla="val 360022"/>
            </a:avLst>
          </a:prstGeom>
          <a:solidFill>
            <a:srgbClr val="F8ECE4"/>
          </a:solidFill>
          <a:ln w="7620">
            <a:solidFill>
              <a:srgbClr val="151617"/>
            </a:solidFill>
            <a:prstDash val="solid"/>
          </a:ln>
          <a:effectLst>
            <a:outerShdw dist="12700" dir="2700000" algn="bl" rotWithShape="0">
              <a:srgbClr val="151617">
                <a:alpha val="100000"/>
              </a:srgbClr>
            </a:outerShdw>
          </a:effectLst>
        </p:spPr>
        <p:txBody>
          <a:bodyPr/>
          <a:lstStyle/>
          <a:p>
            <a:endParaRPr lang="en-IN"/>
          </a:p>
        </p:txBody>
      </p:sp>
      <p:sp>
        <p:nvSpPr>
          <p:cNvPr id="18" name="Text 15"/>
          <p:cNvSpPr/>
          <p:nvPr/>
        </p:nvSpPr>
        <p:spPr>
          <a:xfrm>
            <a:off x="6464498" y="5847755"/>
            <a:ext cx="221099" cy="276344"/>
          </a:xfrm>
          <a:prstGeom prst="rect">
            <a:avLst/>
          </a:prstGeom>
          <a:noFill/>
          <a:ln/>
        </p:spPr>
        <p:txBody>
          <a:bodyPr wrap="none" lIns="0" tIns="0" rIns="0" bIns="0" rtlCol="0" anchor="t"/>
          <a:lstStyle/>
          <a:p>
            <a:pPr marL="0" indent="0" algn="l">
              <a:lnSpc>
                <a:spcPts val="1700"/>
              </a:lnSpc>
              <a:buNone/>
            </a:pPr>
            <a:r>
              <a:rPr lang="en-US" sz="1700" b="1" dirty="0">
                <a:solidFill>
                  <a:srgbClr val="151617"/>
                </a:solidFill>
                <a:latin typeface="Montserrat Black" pitchFamily="34" charset="0"/>
                <a:ea typeface="Montserrat Black" pitchFamily="34" charset="-122"/>
                <a:cs typeface="Montserrat Black" pitchFamily="34" charset="-120"/>
              </a:rPr>
              <a:t>4</a:t>
            </a:r>
            <a:endParaRPr lang="en-US" sz="1700" dirty="0"/>
          </a:p>
        </p:txBody>
      </p:sp>
      <p:sp>
        <p:nvSpPr>
          <p:cNvPr id="19" name="Text 16"/>
          <p:cNvSpPr/>
          <p:nvPr/>
        </p:nvSpPr>
        <p:spPr>
          <a:xfrm>
            <a:off x="7017306" y="5691068"/>
            <a:ext cx="2004179" cy="230386"/>
          </a:xfrm>
          <a:prstGeom prst="rect">
            <a:avLst/>
          </a:prstGeom>
          <a:noFill/>
          <a:ln/>
        </p:spPr>
        <p:txBody>
          <a:bodyPr wrap="none" lIns="0" tIns="0" rIns="0" bIns="0" rtlCol="0" anchor="t"/>
          <a:lstStyle/>
          <a:p>
            <a:pPr marL="0" indent="0" algn="l">
              <a:lnSpc>
                <a:spcPts val="1800"/>
              </a:lnSpc>
              <a:buNone/>
            </a:pPr>
            <a:r>
              <a:rPr lang="en-US" sz="1450" b="1" dirty="0">
                <a:solidFill>
                  <a:srgbClr val="151617"/>
                </a:solidFill>
                <a:latin typeface="Montserrat Black" pitchFamily="34" charset="0"/>
                <a:ea typeface="Montserrat Black" pitchFamily="34" charset="-122"/>
                <a:cs typeface="Montserrat Black" pitchFamily="34" charset="-120"/>
              </a:rPr>
              <a:t>Composite FA Score</a:t>
            </a:r>
            <a:endParaRPr lang="en-US" sz="1450" dirty="0"/>
          </a:p>
        </p:txBody>
      </p:sp>
      <p:sp>
        <p:nvSpPr>
          <p:cNvPr id="20" name="Text 17"/>
          <p:cNvSpPr/>
          <p:nvPr/>
        </p:nvSpPr>
        <p:spPr>
          <a:xfrm>
            <a:off x="7017306" y="6009799"/>
            <a:ext cx="6819305" cy="235744"/>
          </a:xfrm>
          <a:prstGeom prst="rect">
            <a:avLst/>
          </a:prstGeom>
          <a:noFill/>
          <a:ln/>
        </p:spPr>
        <p:txBody>
          <a:bodyPr wrap="none" lIns="0" tIns="0" rIns="0" bIns="0" rtlCol="0" anchor="t"/>
          <a:lstStyle/>
          <a:p>
            <a:pPr marL="0" indent="0" algn="l">
              <a:lnSpc>
                <a:spcPts val="1850"/>
              </a:lnSpc>
              <a:buNone/>
            </a:pPr>
            <a:r>
              <a:rPr lang="en-US" sz="1150" dirty="0">
                <a:solidFill>
                  <a:srgbClr val="151617"/>
                </a:solidFill>
                <a:latin typeface="Inconsolata" pitchFamily="34" charset="0"/>
                <a:ea typeface="Inconsolata" pitchFamily="34" charset="-122"/>
                <a:cs typeface="Inconsolata" pitchFamily="34" charset="-120"/>
              </a:rPr>
              <a:t>Aggregates individual metrics into a comprehensive Fundamental Analysis score.</a:t>
            </a:r>
            <a:endParaRPr lang="en-US" sz="1150" dirty="0"/>
          </a:p>
        </p:txBody>
      </p:sp>
      <p:sp>
        <p:nvSpPr>
          <p:cNvPr id="21" name="Text 18"/>
          <p:cNvSpPr/>
          <p:nvPr/>
        </p:nvSpPr>
        <p:spPr>
          <a:xfrm>
            <a:off x="6280190" y="6594038"/>
            <a:ext cx="7556421" cy="707231"/>
          </a:xfrm>
          <a:prstGeom prst="rect">
            <a:avLst/>
          </a:prstGeom>
          <a:noFill/>
          <a:ln/>
        </p:spPr>
        <p:txBody>
          <a:bodyPr wrap="square" lIns="0" tIns="0" rIns="0" bIns="0" rtlCol="0" anchor="t"/>
          <a:lstStyle/>
          <a:p>
            <a:pPr marL="0" indent="0" algn="l">
              <a:lnSpc>
                <a:spcPts val="1850"/>
              </a:lnSpc>
              <a:buNone/>
            </a:pPr>
            <a:r>
              <a:rPr lang="en-US" sz="1150" dirty="0">
                <a:solidFill>
                  <a:srgbClr val="151617"/>
                </a:solidFill>
                <a:latin typeface="Inconsolata" pitchFamily="34" charset="0"/>
                <a:ea typeface="Inconsolata" pitchFamily="34" charset="-122"/>
                <a:cs typeface="Inconsolata" pitchFamily="34" charset="-120"/>
              </a:rPr>
              <a:t>Based on predefined threshold logic, the engine automatically identifies and highlights both the strengths and potential risks associated with a company's financial standing, providing a crucial perspective beyond just price action.</a:t>
            </a:r>
            <a:endParaRPr lang="en-US" sz="1150" dirty="0"/>
          </a:p>
        </p:txBody>
      </p:sp>
      <p:sp>
        <p:nvSpPr>
          <p:cNvPr id="22" name="Rectangle 21">
            <a:extLst>
              <a:ext uri="{FF2B5EF4-FFF2-40B4-BE49-F238E27FC236}">
                <a16:creationId xmlns:a16="http://schemas.microsoft.com/office/drawing/2014/main" id="{8FEE3B18-AD2F-9827-4A10-6E76D3E524F0}"/>
              </a:ext>
            </a:extLst>
          </p:cNvPr>
          <p:cNvSpPr/>
          <p:nvPr/>
        </p:nvSpPr>
        <p:spPr>
          <a:xfrm>
            <a:off x="12573714" y="7515940"/>
            <a:ext cx="2056686" cy="624468"/>
          </a:xfrm>
          <a:prstGeom prst="rect">
            <a:avLst/>
          </a:prstGeom>
          <a:solidFill>
            <a:srgbClr val="FDF0E7"/>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25698"/>
            <a:ext cx="6146483" cy="566976"/>
          </a:xfrm>
          <a:prstGeom prst="rect">
            <a:avLst/>
          </a:prstGeom>
          <a:noFill/>
          <a:ln/>
        </p:spPr>
        <p:txBody>
          <a:bodyPr wrap="none" lIns="0" tIns="0" rIns="0" bIns="0" rtlCol="0" anchor="t"/>
          <a:lstStyle/>
          <a:p>
            <a:pPr marL="0" indent="0" algn="l">
              <a:lnSpc>
                <a:spcPts val="4450"/>
              </a:lnSpc>
              <a:buNone/>
            </a:pPr>
            <a:r>
              <a:rPr lang="en-US" sz="3550" b="1" dirty="0">
                <a:solidFill>
                  <a:srgbClr val="151617"/>
                </a:solidFill>
                <a:latin typeface="Montserrat Black" pitchFamily="34" charset="0"/>
                <a:ea typeface="Montserrat Black" pitchFamily="34" charset="-122"/>
                <a:cs typeface="Montserrat Black" pitchFamily="34" charset="-120"/>
              </a:rPr>
              <a:t>Strategy Ranking Engine</a:t>
            </a:r>
            <a:endParaRPr lang="en-US" sz="3550" dirty="0"/>
          </a:p>
        </p:txBody>
      </p:sp>
      <p:sp>
        <p:nvSpPr>
          <p:cNvPr id="3" name="Text 1"/>
          <p:cNvSpPr/>
          <p:nvPr/>
        </p:nvSpPr>
        <p:spPr>
          <a:xfrm>
            <a:off x="793790" y="1755577"/>
            <a:ext cx="13042821" cy="580549"/>
          </a:xfrm>
          <a:prstGeom prst="rect">
            <a:avLst/>
          </a:prstGeom>
          <a:noFill/>
          <a:ln/>
        </p:spPr>
        <p:txBody>
          <a:bodyPr wrap="square" lIns="0" tIns="0" rIns="0" bIns="0" rtlCol="0" anchor="t"/>
          <a:lstStyle/>
          <a:p>
            <a:pPr marL="0" indent="0" algn="l">
              <a:lnSpc>
                <a:spcPts val="2250"/>
              </a:lnSpc>
              <a:buNone/>
            </a:pPr>
            <a:r>
              <a:rPr lang="en-US" sz="1400" dirty="0">
                <a:solidFill>
                  <a:srgbClr val="151617"/>
                </a:solidFill>
                <a:latin typeface="Inconsolata" pitchFamily="34" charset="0"/>
                <a:ea typeface="Inconsolata" pitchFamily="34" charset="-122"/>
                <a:cs typeface="Inconsolata" pitchFamily="34" charset="-120"/>
              </a:rPr>
              <a:t>The Strategy Ranking Engine acts as the intelligent core, synthesizing the outputs from both Technical (TA) and Fundamental Analysis (FA) to evaluate and rank various trading strategies. It provides actionable recommendations for entry, stop-loss, and target levels.</a:t>
            </a:r>
            <a:endParaRPr lang="en-US" sz="1400" dirty="0"/>
          </a:p>
        </p:txBody>
      </p:sp>
      <p:sp>
        <p:nvSpPr>
          <p:cNvPr id="4" name="Shape 2"/>
          <p:cNvSpPr/>
          <p:nvPr/>
        </p:nvSpPr>
        <p:spPr>
          <a:xfrm>
            <a:off x="793790" y="2744272"/>
            <a:ext cx="7648575" cy="3412569"/>
          </a:xfrm>
          <a:prstGeom prst="roundRect">
            <a:avLst>
              <a:gd name="adj" fmla="val 268"/>
            </a:avLst>
          </a:prstGeom>
          <a:solidFill>
            <a:srgbClr val="F8ECE4"/>
          </a:solidFill>
          <a:ln w="7620">
            <a:solidFill>
              <a:srgbClr val="151617"/>
            </a:solidFill>
            <a:prstDash val="solid"/>
          </a:ln>
          <a:effectLst>
            <a:outerShdw dist="16510" dir="2700000" algn="bl" rotWithShape="0">
              <a:srgbClr val="151617">
                <a:alpha val="100000"/>
              </a:srgbClr>
            </a:outerShdw>
          </a:effectLst>
        </p:spPr>
        <p:txBody>
          <a:bodyPr/>
          <a:lstStyle/>
          <a:p>
            <a:endParaRPr lang="en-IN"/>
          </a:p>
        </p:txBody>
      </p:sp>
      <p:sp>
        <p:nvSpPr>
          <p:cNvPr id="5" name="Shape 3"/>
          <p:cNvSpPr/>
          <p:nvPr/>
        </p:nvSpPr>
        <p:spPr>
          <a:xfrm>
            <a:off x="801410" y="2751892"/>
            <a:ext cx="3816668" cy="1988939"/>
          </a:xfrm>
          <a:prstGeom prst="roundRect">
            <a:avLst>
              <a:gd name="adj" fmla="val 460"/>
            </a:avLst>
          </a:prstGeom>
          <a:solidFill>
            <a:srgbClr val="F8ECE4"/>
          </a:solidFill>
          <a:ln/>
        </p:spPr>
        <p:txBody>
          <a:bodyPr/>
          <a:lstStyle/>
          <a:p>
            <a:endParaRPr lang="en-IN"/>
          </a:p>
        </p:txBody>
      </p:sp>
      <p:sp>
        <p:nvSpPr>
          <p:cNvPr id="6" name="Text 4"/>
          <p:cNvSpPr/>
          <p:nvPr/>
        </p:nvSpPr>
        <p:spPr>
          <a:xfrm>
            <a:off x="982861" y="2933343"/>
            <a:ext cx="2425660" cy="283488"/>
          </a:xfrm>
          <a:prstGeom prst="rect">
            <a:avLst/>
          </a:prstGeom>
          <a:noFill/>
          <a:ln/>
        </p:spPr>
        <p:txBody>
          <a:bodyPr wrap="none" lIns="0" tIns="0" rIns="0" bIns="0" rtlCol="0" anchor="t"/>
          <a:lstStyle/>
          <a:p>
            <a:pPr marL="0" indent="0" algn="l">
              <a:lnSpc>
                <a:spcPts val="2200"/>
              </a:lnSpc>
              <a:buNone/>
            </a:pPr>
            <a:r>
              <a:rPr lang="en-US" sz="1750" b="1" dirty="0">
                <a:solidFill>
                  <a:srgbClr val="151617"/>
                </a:solidFill>
                <a:latin typeface="Montserrat Black" pitchFamily="34" charset="0"/>
                <a:ea typeface="Montserrat Black" pitchFamily="34" charset="-122"/>
                <a:cs typeface="Montserrat Black" pitchFamily="34" charset="-120"/>
              </a:rPr>
              <a:t>Strategy Evaluation</a:t>
            </a:r>
            <a:endParaRPr lang="en-US" sz="1750" dirty="0"/>
          </a:p>
        </p:txBody>
      </p:sp>
      <p:sp>
        <p:nvSpPr>
          <p:cNvPr id="7" name="Text 5"/>
          <p:cNvSpPr/>
          <p:nvPr/>
        </p:nvSpPr>
        <p:spPr>
          <a:xfrm>
            <a:off x="982861" y="3398282"/>
            <a:ext cx="3181588" cy="1161098"/>
          </a:xfrm>
          <a:prstGeom prst="rect">
            <a:avLst/>
          </a:prstGeom>
          <a:noFill/>
          <a:ln/>
        </p:spPr>
        <p:txBody>
          <a:bodyPr wrap="square" lIns="0" tIns="0" rIns="0" bIns="0" rtlCol="0" anchor="t"/>
          <a:lstStyle/>
          <a:p>
            <a:pPr marL="0" indent="0" algn="l">
              <a:lnSpc>
                <a:spcPts val="2250"/>
              </a:lnSpc>
              <a:buNone/>
            </a:pPr>
            <a:r>
              <a:rPr lang="en-US" sz="1400" dirty="0">
                <a:solidFill>
                  <a:srgbClr val="151617"/>
                </a:solidFill>
                <a:latin typeface="Inconsolata" pitchFamily="34" charset="0"/>
                <a:ea typeface="Inconsolata" pitchFamily="34" charset="-122"/>
                <a:cs typeface="Inconsolata" pitchFamily="34" charset="-120"/>
              </a:rPr>
              <a:t>Assesses the viability of strategies like Breakout, Swing, and Intraday based on combined TA/FA insights.</a:t>
            </a:r>
            <a:endParaRPr lang="en-US" sz="1400" dirty="0"/>
          </a:p>
        </p:txBody>
      </p:sp>
      <p:sp>
        <p:nvSpPr>
          <p:cNvPr id="8" name="Shape 6"/>
          <p:cNvSpPr/>
          <p:nvPr/>
        </p:nvSpPr>
        <p:spPr>
          <a:xfrm>
            <a:off x="4618077" y="2751892"/>
            <a:ext cx="3816668" cy="1988939"/>
          </a:xfrm>
          <a:prstGeom prst="rect">
            <a:avLst/>
          </a:prstGeom>
          <a:solidFill>
            <a:srgbClr val="F8ECE4"/>
          </a:solidFill>
          <a:ln/>
        </p:spPr>
        <p:txBody>
          <a:bodyPr/>
          <a:lstStyle/>
          <a:p>
            <a:endParaRPr lang="en-IN"/>
          </a:p>
        </p:txBody>
      </p:sp>
      <p:sp>
        <p:nvSpPr>
          <p:cNvPr id="9" name="Shape 7"/>
          <p:cNvSpPr/>
          <p:nvPr/>
        </p:nvSpPr>
        <p:spPr>
          <a:xfrm>
            <a:off x="4618077" y="2751892"/>
            <a:ext cx="22860" cy="1988939"/>
          </a:xfrm>
          <a:prstGeom prst="roundRect">
            <a:avLst>
              <a:gd name="adj" fmla="val 40000"/>
            </a:avLst>
          </a:prstGeom>
          <a:solidFill>
            <a:srgbClr val="2E2F30"/>
          </a:solidFill>
          <a:ln/>
        </p:spPr>
        <p:txBody>
          <a:bodyPr/>
          <a:lstStyle/>
          <a:p>
            <a:endParaRPr lang="en-IN"/>
          </a:p>
        </p:txBody>
      </p:sp>
      <p:sp>
        <p:nvSpPr>
          <p:cNvPr id="10" name="Text 8"/>
          <p:cNvSpPr/>
          <p:nvPr/>
        </p:nvSpPr>
        <p:spPr>
          <a:xfrm>
            <a:off x="5071705" y="2933343"/>
            <a:ext cx="2325053" cy="283488"/>
          </a:xfrm>
          <a:prstGeom prst="rect">
            <a:avLst/>
          </a:prstGeom>
          <a:noFill/>
          <a:ln/>
        </p:spPr>
        <p:txBody>
          <a:bodyPr wrap="none" lIns="0" tIns="0" rIns="0" bIns="0" rtlCol="0" anchor="t"/>
          <a:lstStyle/>
          <a:p>
            <a:pPr marL="0" indent="0" algn="l">
              <a:lnSpc>
                <a:spcPts val="2200"/>
              </a:lnSpc>
              <a:buNone/>
            </a:pPr>
            <a:r>
              <a:rPr lang="en-US" sz="1750" b="1" dirty="0">
                <a:solidFill>
                  <a:srgbClr val="151617"/>
                </a:solidFill>
                <a:latin typeface="Montserrat Black" pitchFamily="34" charset="0"/>
                <a:ea typeface="Montserrat Black" pitchFamily="34" charset="-122"/>
                <a:cs typeface="Montserrat Black" pitchFamily="34" charset="-120"/>
              </a:rPr>
              <a:t>Level Computation</a:t>
            </a:r>
            <a:endParaRPr lang="en-US" sz="1750" dirty="0"/>
          </a:p>
        </p:txBody>
      </p:sp>
      <p:sp>
        <p:nvSpPr>
          <p:cNvPr id="11" name="Text 9"/>
          <p:cNvSpPr/>
          <p:nvPr/>
        </p:nvSpPr>
        <p:spPr>
          <a:xfrm>
            <a:off x="5071705" y="3398282"/>
            <a:ext cx="3181588" cy="1161098"/>
          </a:xfrm>
          <a:prstGeom prst="rect">
            <a:avLst/>
          </a:prstGeom>
          <a:noFill/>
          <a:ln/>
        </p:spPr>
        <p:txBody>
          <a:bodyPr wrap="square" lIns="0" tIns="0" rIns="0" bIns="0" rtlCol="0" anchor="t"/>
          <a:lstStyle/>
          <a:p>
            <a:pPr marL="0" indent="0" algn="l">
              <a:lnSpc>
                <a:spcPts val="2250"/>
              </a:lnSpc>
              <a:buNone/>
            </a:pPr>
            <a:r>
              <a:rPr lang="en-US" sz="1400" dirty="0">
                <a:solidFill>
                  <a:srgbClr val="151617"/>
                </a:solidFill>
                <a:latin typeface="Inconsolata" pitchFamily="34" charset="0"/>
                <a:ea typeface="Inconsolata" pitchFamily="34" charset="-122"/>
                <a:cs typeface="Inconsolata" pitchFamily="34" charset="-120"/>
              </a:rPr>
              <a:t>Calculates precise entry, stop-loss, and target levels utilizing ATR and EMA logic for risk management.</a:t>
            </a:r>
            <a:endParaRPr lang="en-US" sz="1400" dirty="0"/>
          </a:p>
        </p:txBody>
      </p:sp>
      <p:sp>
        <p:nvSpPr>
          <p:cNvPr id="12" name="Shape 10"/>
          <p:cNvSpPr/>
          <p:nvPr/>
        </p:nvSpPr>
        <p:spPr>
          <a:xfrm>
            <a:off x="4391263" y="3519488"/>
            <a:ext cx="453628" cy="453628"/>
          </a:xfrm>
          <a:prstGeom prst="roundRect">
            <a:avLst>
              <a:gd name="adj" fmla="val 2016"/>
            </a:avLst>
          </a:prstGeom>
          <a:solidFill>
            <a:srgbClr val="F8ECE4"/>
          </a:solidFill>
          <a:ln w="22860">
            <a:solidFill>
              <a:srgbClr val="2E2F30"/>
            </a:solidFill>
            <a:prstDash val="solid"/>
          </a:ln>
          <a:effectLst>
            <a:outerShdw dist="16510" dir="2700000" algn="bl" rotWithShape="0">
              <a:srgbClr val="2E2F30">
                <a:alpha val="100000"/>
              </a:srgbClr>
            </a:outerShdw>
          </a:effectLst>
        </p:spPr>
        <p:txBody>
          <a:bodyPr/>
          <a:lstStyle/>
          <a:p>
            <a:endParaRPr lang="en-IN"/>
          </a:p>
        </p:txBody>
      </p:sp>
      <p:pic>
        <p:nvPicPr>
          <p:cNvPr id="1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4611" y="3632835"/>
            <a:ext cx="226814" cy="226814"/>
          </a:xfrm>
          <a:prstGeom prst="rect">
            <a:avLst/>
          </a:prstGeom>
        </p:spPr>
      </p:pic>
      <p:sp>
        <p:nvSpPr>
          <p:cNvPr id="14" name="Shape 11"/>
          <p:cNvSpPr/>
          <p:nvPr/>
        </p:nvSpPr>
        <p:spPr>
          <a:xfrm>
            <a:off x="801410" y="4740831"/>
            <a:ext cx="7633335" cy="1408390"/>
          </a:xfrm>
          <a:prstGeom prst="rect">
            <a:avLst/>
          </a:prstGeom>
          <a:solidFill>
            <a:srgbClr val="F8ECE4"/>
          </a:solidFill>
          <a:ln/>
        </p:spPr>
        <p:txBody>
          <a:bodyPr/>
          <a:lstStyle/>
          <a:p>
            <a:endParaRPr lang="en-IN"/>
          </a:p>
        </p:txBody>
      </p:sp>
      <p:sp>
        <p:nvSpPr>
          <p:cNvPr id="15" name="Shape 12"/>
          <p:cNvSpPr/>
          <p:nvPr/>
        </p:nvSpPr>
        <p:spPr>
          <a:xfrm>
            <a:off x="801410" y="4740831"/>
            <a:ext cx="7633335" cy="22860"/>
          </a:xfrm>
          <a:prstGeom prst="roundRect">
            <a:avLst>
              <a:gd name="adj" fmla="val 40000"/>
            </a:avLst>
          </a:prstGeom>
          <a:solidFill>
            <a:srgbClr val="2E2F30"/>
          </a:solidFill>
          <a:ln/>
        </p:spPr>
        <p:txBody>
          <a:bodyPr/>
          <a:lstStyle/>
          <a:p>
            <a:endParaRPr lang="en-IN"/>
          </a:p>
        </p:txBody>
      </p:sp>
      <p:sp>
        <p:nvSpPr>
          <p:cNvPr id="16" name="Text 13"/>
          <p:cNvSpPr/>
          <p:nvPr/>
        </p:nvSpPr>
        <p:spPr>
          <a:xfrm>
            <a:off x="982861" y="4922282"/>
            <a:ext cx="2268260" cy="283488"/>
          </a:xfrm>
          <a:prstGeom prst="rect">
            <a:avLst/>
          </a:prstGeom>
          <a:noFill/>
          <a:ln/>
        </p:spPr>
        <p:txBody>
          <a:bodyPr wrap="none" lIns="0" tIns="0" rIns="0" bIns="0" rtlCol="0" anchor="t"/>
          <a:lstStyle/>
          <a:p>
            <a:pPr marL="0" indent="0" algn="l">
              <a:lnSpc>
                <a:spcPts val="2200"/>
              </a:lnSpc>
              <a:buNone/>
            </a:pPr>
            <a:r>
              <a:rPr lang="en-US" sz="1750" b="1" dirty="0">
                <a:solidFill>
                  <a:srgbClr val="151617"/>
                </a:solidFill>
                <a:latin typeface="Montserrat Black" pitchFamily="34" charset="0"/>
                <a:ea typeface="Montserrat Black" pitchFamily="34" charset="-122"/>
                <a:cs typeface="Montserrat Black" pitchFamily="34" charset="-120"/>
              </a:rPr>
              <a:t>Optimal Selection</a:t>
            </a:r>
            <a:endParaRPr lang="en-US" sz="1750" dirty="0"/>
          </a:p>
        </p:txBody>
      </p:sp>
      <p:sp>
        <p:nvSpPr>
          <p:cNvPr id="17" name="Text 14"/>
          <p:cNvSpPr/>
          <p:nvPr/>
        </p:nvSpPr>
        <p:spPr>
          <a:xfrm>
            <a:off x="982861" y="5387221"/>
            <a:ext cx="6998256" cy="580549"/>
          </a:xfrm>
          <a:prstGeom prst="rect">
            <a:avLst/>
          </a:prstGeom>
          <a:noFill/>
          <a:ln/>
        </p:spPr>
        <p:txBody>
          <a:bodyPr wrap="square" lIns="0" tIns="0" rIns="0" bIns="0" rtlCol="0" anchor="t"/>
          <a:lstStyle/>
          <a:p>
            <a:pPr marL="0" indent="0" algn="l">
              <a:lnSpc>
                <a:spcPts val="2250"/>
              </a:lnSpc>
              <a:buNone/>
            </a:pPr>
            <a:r>
              <a:rPr lang="en-US" sz="1400" dirty="0">
                <a:solidFill>
                  <a:srgbClr val="151617"/>
                </a:solidFill>
                <a:latin typeface="Inconsolata" pitchFamily="34" charset="0"/>
                <a:ea typeface="Inconsolata" pitchFamily="34" charset="-122"/>
                <a:cs typeface="Inconsolata" pitchFamily="34" charset="-120"/>
              </a:rPr>
              <a:t>Ranks all evaluated strategies to identify and recommend the most suitable one for current market conditions.</a:t>
            </a:r>
            <a:endParaRPr lang="en-US" sz="1400" dirty="0"/>
          </a:p>
        </p:txBody>
      </p:sp>
      <p:pic>
        <p:nvPicPr>
          <p:cNvPr id="18" name="Image 1" descr="preencoded.png"/>
          <p:cNvPicPr>
            <a:picLocks noChangeAspect="1"/>
          </p:cNvPicPr>
          <p:nvPr/>
        </p:nvPicPr>
        <p:blipFill>
          <a:blip r:embed="rId5"/>
          <a:stretch>
            <a:fillRect/>
          </a:stretch>
        </p:blipFill>
        <p:spPr>
          <a:xfrm>
            <a:off x="8892659" y="2744272"/>
            <a:ext cx="3961090" cy="3961090"/>
          </a:xfrm>
          <a:prstGeom prst="rect">
            <a:avLst/>
          </a:prstGeom>
        </p:spPr>
      </p:pic>
      <p:sp>
        <p:nvSpPr>
          <p:cNvPr id="19" name="Text 15"/>
          <p:cNvSpPr/>
          <p:nvPr/>
        </p:nvSpPr>
        <p:spPr>
          <a:xfrm>
            <a:off x="793790" y="7113508"/>
            <a:ext cx="13042821" cy="290274"/>
          </a:xfrm>
          <a:prstGeom prst="rect">
            <a:avLst/>
          </a:prstGeom>
          <a:noFill/>
          <a:ln/>
        </p:spPr>
        <p:txBody>
          <a:bodyPr wrap="none" lIns="0" tIns="0" rIns="0" bIns="0" rtlCol="0" anchor="t"/>
          <a:lstStyle/>
          <a:p>
            <a:pPr marL="0" indent="0" algn="l">
              <a:lnSpc>
                <a:spcPts val="2250"/>
              </a:lnSpc>
              <a:buNone/>
            </a:pPr>
            <a:r>
              <a:rPr lang="en-US" sz="1400" dirty="0">
                <a:solidFill>
                  <a:srgbClr val="151617"/>
                </a:solidFill>
                <a:latin typeface="Inconsolata" pitchFamily="34" charset="0"/>
                <a:ea typeface="Inconsolata" pitchFamily="34" charset="-122"/>
                <a:cs typeface="Inconsolata" pitchFamily="34" charset="-120"/>
              </a:rPr>
              <a:t>This engine transforms raw data and analysis into concrete, actionable trading plans, streamlining the decision-making process for users.</a:t>
            </a:r>
            <a:endParaRPr lang="en-US" sz="1400" dirty="0"/>
          </a:p>
        </p:txBody>
      </p:sp>
      <p:sp>
        <p:nvSpPr>
          <p:cNvPr id="20" name="Rectangle 19">
            <a:extLst>
              <a:ext uri="{FF2B5EF4-FFF2-40B4-BE49-F238E27FC236}">
                <a16:creationId xmlns:a16="http://schemas.microsoft.com/office/drawing/2014/main" id="{5096AA05-4553-1615-14C0-5DB2DD0F0B26}"/>
              </a:ext>
            </a:extLst>
          </p:cNvPr>
          <p:cNvSpPr/>
          <p:nvPr/>
        </p:nvSpPr>
        <p:spPr>
          <a:xfrm>
            <a:off x="12573714" y="7515940"/>
            <a:ext cx="2056686" cy="624468"/>
          </a:xfrm>
          <a:prstGeom prst="rect">
            <a:avLst/>
          </a:prstGeom>
          <a:solidFill>
            <a:srgbClr val="FDF0E7"/>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93194"/>
            <a:ext cx="4738568" cy="460772"/>
          </a:xfrm>
          <a:prstGeom prst="rect">
            <a:avLst/>
          </a:prstGeom>
          <a:noFill/>
          <a:ln/>
        </p:spPr>
        <p:txBody>
          <a:bodyPr wrap="none" lIns="0" tIns="0" rIns="0" bIns="0" rtlCol="0" anchor="t"/>
          <a:lstStyle/>
          <a:p>
            <a:pPr marL="0" indent="0" algn="l">
              <a:lnSpc>
                <a:spcPts val="3600"/>
              </a:lnSpc>
              <a:buNone/>
            </a:pPr>
            <a:r>
              <a:rPr lang="en-US" sz="2900" b="1" dirty="0">
                <a:solidFill>
                  <a:srgbClr val="151617"/>
                </a:solidFill>
                <a:latin typeface="Montserrat Black" pitchFamily="34" charset="0"/>
                <a:ea typeface="Montserrat Black" pitchFamily="34" charset="-122"/>
                <a:cs typeface="Montserrat Black" pitchFamily="34" charset="-120"/>
              </a:rPr>
              <a:t>RAG-Based AI Assistant</a:t>
            </a:r>
            <a:endParaRPr lang="en-US" sz="2900" dirty="0"/>
          </a:p>
        </p:txBody>
      </p:sp>
      <p:sp>
        <p:nvSpPr>
          <p:cNvPr id="3" name="Text 1"/>
          <p:cNvSpPr/>
          <p:nvPr/>
        </p:nvSpPr>
        <p:spPr>
          <a:xfrm>
            <a:off x="793790" y="1548765"/>
            <a:ext cx="13042821" cy="471488"/>
          </a:xfrm>
          <a:prstGeom prst="rect">
            <a:avLst/>
          </a:prstGeom>
          <a:noFill/>
          <a:ln/>
        </p:spPr>
        <p:txBody>
          <a:bodyPr wrap="square" lIns="0" tIns="0" rIns="0" bIns="0" rtlCol="0" anchor="t"/>
          <a:lstStyle/>
          <a:p>
            <a:pPr marL="0" indent="0" algn="l">
              <a:lnSpc>
                <a:spcPts val="1850"/>
              </a:lnSpc>
              <a:buNone/>
            </a:pPr>
            <a:r>
              <a:rPr lang="en-US" sz="1150" dirty="0">
                <a:solidFill>
                  <a:srgbClr val="151617"/>
                </a:solidFill>
                <a:latin typeface="Inconsolata" pitchFamily="34" charset="0"/>
                <a:ea typeface="Inconsolata" pitchFamily="34" charset="-122"/>
                <a:cs typeface="Inconsolata" pitchFamily="34" charset="-120"/>
              </a:rPr>
              <a:t>Our RAG (Retrieval-Augmented Generation) pipeline ensures that the AI assistant delivers contextually rich, safe, and educational explanations. It intelligently combines retrieved information with real-time analysis to formulate precise responses.</a:t>
            </a:r>
            <a:endParaRPr lang="en-US" sz="1150" dirty="0"/>
          </a:p>
        </p:txBody>
      </p:sp>
      <p:pic>
        <p:nvPicPr>
          <p:cNvPr id="4" name="Image 0" descr="preencoded.png"/>
          <p:cNvPicPr>
            <a:picLocks noChangeAspect="1"/>
          </p:cNvPicPr>
          <p:nvPr/>
        </p:nvPicPr>
        <p:blipFill>
          <a:blip r:embed="rId3"/>
          <a:stretch>
            <a:fillRect/>
          </a:stretch>
        </p:blipFill>
        <p:spPr>
          <a:xfrm>
            <a:off x="4325779" y="2186107"/>
            <a:ext cx="5978843" cy="4612838"/>
          </a:xfrm>
          <a:prstGeom prst="rect">
            <a:avLst/>
          </a:prstGeom>
        </p:spPr>
      </p:pic>
      <p:sp>
        <p:nvSpPr>
          <p:cNvPr id="5" name="Text 2"/>
          <p:cNvSpPr/>
          <p:nvPr/>
        </p:nvSpPr>
        <p:spPr>
          <a:xfrm>
            <a:off x="6786190" y="3756569"/>
            <a:ext cx="1042738" cy="1430585"/>
          </a:xfrm>
          <a:prstGeom prst="rect">
            <a:avLst/>
          </a:prstGeom>
          <a:noFill/>
          <a:ln/>
        </p:spPr>
        <p:txBody>
          <a:bodyPr wrap="square" lIns="0" tIns="0" rIns="0" bIns="0" rtlCol="0" anchor="t"/>
          <a:lstStyle/>
          <a:p>
            <a:pPr marL="0" indent="0" algn="ctr">
              <a:lnSpc>
                <a:spcPts val="1650"/>
              </a:lnSpc>
              <a:buNone/>
            </a:pPr>
            <a:r>
              <a:rPr lang="en-US" sz="1350" b="1" dirty="0">
                <a:solidFill>
                  <a:srgbClr val="FFFFFF"/>
                </a:solidFill>
                <a:latin typeface="Montserrat Black" pitchFamily="34" charset="0"/>
                <a:ea typeface="Montserrat Black" pitchFamily="34" charset="-122"/>
                <a:cs typeface="Montserrat Black" pitchFamily="34" charset="-120"/>
              </a:rPr>
              <a:t>RAG Pipeline for Trading Explanations</a:t>
            </a:r>
            <a:endParaRPr lang="en-US" sz="1350" dirty="0"/>
          </a:p>
        </p:txBody>
      </p:sp>
      <p:sp>
        <p:nvSpPr>
          <p:cNvPr id="6" name="Text 3"/>
          <p:cNvSpPr/>
          <p:nvPr/>
        </p:nvSpPr>
        <p:spPr>
          <a:xfrm>
            <a:off x="7811973" y="5419757"/>
            <a:ext cx="1551258" cy="715293"/>
          </a:xfrm>
          <a:prstGeom prst="rect">
            <a:avLst/>
          </a:prstGeom>
          <a:noFill/>
          <a:ln/>
        </p:spPr>
        <p:txBody>
          <a:bodyPr wrap="square" lIns="0" tIns="0" rIns="0" bIns="0" rtlCol="0" anchor="t"/>
          <a:lstStyle/>
          <a:p>
            <a:pPr marL="0" indent="0" algn="ctr">
              <a:lnSpc>
                <a:spcPts val="1650"/>
              </a:lnSpc>
              <a:buNone/>
            </a:pPr>
            <a:r>
              <a:rPr lang="en-US" sz="1350" b="1" dirty="0">
                <a:solidFill>
                  <a:srgbClr val="151617"/>
                </a:solidFill>
                <a:latin typeface="Montserrat Black" pitchFamily="34" charset="0"/>
                <a:ea typeface="Montserrat Black" pitchFamily="34" charset="-122"/>
                <a:cs typeface="Montserrat Black" pitchFamily="34" charset="-120"/>
              </a:rPr>
              <a:t>Structured Prompt Building</a:t>
            </a:r>
            <a:endParaRPr lang="en-US" sz="1350" dirty="0"/>
          </a:p>
        </p:txBody>
      </p:sp>
      <p:sp>
        <p:nvSpPr>
          <p:cNvPr id="7" name="Text 4"/>
          <p:cNvSpPr/>
          <p:nvPr/>
        </p:nvSpPr>
        <p:spPr>
          <a:xfrm>
            <a:off x="7811973" y="6202870"/>
            <a:ext cx="1551258" cy="381489"/>
          </a:xfrm>
          <a:prstGeom prst="rect">
            <a:avLst/>
          </a:prstGeom>
          <a:noFill/>
          <a:ln/>
        </p:spPr>
        <p:txBody>
          <a:bodyPr wrap="square" lIns="0" tIns="0" rIns="0" bIns="0" rtlCol="0" anchor="t"/>
          <a:lstStyle/>
          <a:p>
            <a:pPr marL="0" indent="0" algn="ctr">
              <a:lnSpc>
                <a:spcPts val="1350"/>
              </a:lnSpc>
              <a:buNone/>
            </a:pPr>
            <a:r>
              <a:rPr lang="en-US" sz="1050" dirty="0">
                <a:solidFill>
                  <a:srgbClr val="151617"/>
                </a:solidFill>
                <a:latin typeface="Inconsolata" pitchFamily="34" charset="0"/>
                <a:ea typeface="Inconsolata" pitchFamily="34" charset="-122"/>
                <a:cs typeface="Inconsolata" pitchFamily="34" charset="-120"/>
              </a:rPr>
              <a:t>Combine sources into a prompt</a:t>
            </a:r>
            <a:endParaRPr lang="en-US" sz="1050" dirty="0"/>
          </a:p>
        </p:txBody>
      </p:sp>
      <p:sp>
        <p:nvSpPr>
          <p:cNvPr id="8" name="Text 5"/>
          <p:cNvSpPr/>
          <p:nvPr/>
        </p:nvSpPr>
        <p:spPr>
          <a:xfrm>
            <a:off x="4573552" y="3798427"/>
            <a:ext cx="1585168" cy="715293"/>
          </a:xfrm>
          <a:prstGeom prst="rect">
            <a:avLst/>
          </a:prstGeom>
          <a:noFill/>
          <a:ln/>
        </p:spPr>
        <p:txBody>
          <a:bodyPr wrap="square" lIns="0" tIns="0" rIns="0" bIns="0" rtlCol="0" anchor="t"/>
          <a:lstStyle/>
          <a:p>
            <a:pPr marL="0" indent="0" algn="ctr">
              <a:lnSpc>
                <a:spcPts val="1650"/>
              </a:lnSpc>
              <a:buNone/>
            </a:pPr>
            <a:r>
              <a:rPr lang="en-US" sz="1350" b="1" dirty="0">
                <a:solidFill>
                  <a:srgbClr val="151617"/>
                </a:solidFill>
                <a:latin typeface="Montserrat Black" pitchFamily="34" charset="0"/>
                <a:ea typeface="Montserrat Black" pitchFamily="34" charset="-122"/>
                <a:cs typeface="Montserrat Black" pitchFamily="34" charset="-120"/>
              </a:rPr>
              <a:t>Safe, Educational Explanations</a:t>
            </a:r>
            <a:endParaRPr lang="en-US" sz="1350" dirty="0"/>
          </a:p>
        </p:txBody>
      </p:sp>
      <p:sp>
        <p:nvSpPr>
          <p:cNvPr id="9" name="Text 6"/>
          <p:cNvSpPr/>
          <p:nvPr/>
        </p:nvSpPr>
        <p:spPr>
          <a:xfrm>
            <a:off x="4573552" y="4581540"/>
            <a:ext cx="1585168" cy="572234"/>
          </a:xfrm>
          <a:prstGeom prst="rect">
            <a:avLst/>
          </a:prstGeom>
          <a:noFill/>
          <a:ln/>
        </p:spPr>
        <p:txBody>
          <a:bodyPr wrap="square" lIns="0" tIns="0" rIns="0" bIns="0" rtlCol="0" anchor="t"/>
          <a:lstStyle/>
          <a:p>
            <a:pPr marL="0" indent="0" algn="ctr">
              <a:lnSpc>
                <a:spcPts val="1350"/>
              </a:lnSpc>
              <a:buNone/>
            </a:pPr>
            <a:r>
              <a:rPr lang="en-US" sz="1050" dirty="0">
                <a:solidFill>
                  <a:srgbClr val="151617"/>
                </a:solidFill>
                <a:latin typeface="Inconsolata" pitchFamily="34" charset="0"/>
                <a:ea typeface="Inconsolata" pitchFamily="34" charset="-122"/>
                <a:cs typeface="Inconsolata" pitchFamily="34" charset="-120"/>
              </a:rPr>
              <a:t>User-focused, compliance-safe output</a:t>
            </a:r>
            <a:endParaRPr lang="en-US" sz="1050" dirty="0"/>
          </a:p>
        </p:txBody>
      </p:sp>
      <p:sp>
        <p:nvSpPr>
          <p:cNvPr id="10" name="Text 7"/>
          <p:cNvSpPr/>
          <p:nvPr/>
        </p:nvSpPr>
        <p:spPr>
          <a:xfrm>
            <a:off x="5226323" y="5419757"/>
            <a:ext cx="1551257" cy="715293"/>
          </a:xfrm>
          <a:prstGeom prst="rect">
            <a:avLst/>
          </a:prstGeom>
          <a:noFill/>
          <a:ln/>
        </p:spPr>
        <p:txBody>
          <a:bodyPr wrap="square" lIns="0" tIns="0" rIns="0" bIns="0" rtlCol="0" anchor="t"/>
          <a:lstStyle/>
          <a:p>
            <a:pPr marL="0" indent="0" algn="ctr">
              <a:lnSpc>
                <a:spcPts val="1650"/>
              </a:lnSpc>
              <a:buNone/>
            </a:pPr>
            <a:r>
              <a:rPr lang="en-US" sz="1350" b="1" dirty="0">
                <a:solidFill>
                  <a:srgbClr val="151617"/>
                </a:solidFill>
                <a:latin typeface="Montserrat Black" pitchFamily="34" charset="0"/>
                <a:ea typeface="Montserrat Black" pitchFamily="34" charset="-122"/>
                <a:cs typeface="Montserrat Black" pitchFamily="34" charset="-120"/>
              </a:rPr>
              <a:t>LLM (Large Language Model)</a:t>
            </a:r>
            <a:endParaRPr lang="en-US" sz="1350" dirty="0"/>
          </a:p>
        </p:txBody>
      </p:sp>
      <p:sp>
        <p:nvSpPr>
          <p:cNvPr id="11" name="Text 8"/>
          <p:cNvSpPr/>
          <p:nvPr/>
        </p:nvSpPr>
        <p:spPr>
          <a:xfrm>
            <a:off x="5226323" y="6202870"/>
            <a:ext cx="1551257" cy="381489"/>
          </a:xfrm>
          <a:prstGeom prst="rect">
            <a:avLst/>
          </a:prstGeom>
          <a:noFill/>
          <a:ln/>
        </p:spPr>
        <p:txBody>
          <a:bodyPr wrap="square" lIns="0" tIns="0" rIns="0" bIns="0" rtlCol="0" anchor="t"/>
          <a:lstStyle/>
          <a:p>
            <a:pPr marL="0" indent="0" algn="ctr">
              <a:lnSpc>
                <a:spcPts val="1350"/>
              </a:lnSpc>
              <a:buNone/>
            </a:pPr>
            <a:r>
              <a:rPr lang="en-US" sz="1050" dirty="0">
                <a:solidFill>
                  <a:srgbClr val="151617"/>
                </a:solidFill>
                <a:latin typeface="Inconsolata" pitchFamily="34" charset="0"/>
                <a:ea typeface="Inconsolata" pitchFamily="34" charset="-122"/>
                <a:cs typeface="Inconsolata" pitchFamily="34" charset="-120"/>
              </a:rPr>
              <a:t>Generate informed responses</a:t>
            </a:r>
            <a:endParaRPr lang="en-US" sz="1050" dirty="0"/>
          </a:p>
        </p:txBody>
      </p:sp>
      <p:sp>
        <p:nvSpPr>
          <p:cNvPr id="12" name="Text 9"/>
          <p:cNvSpPr/>
          <p:nvPr/>
        </p:nvSpPr>
        <p:spPr>
          <a:xfrm>
            <a:off x="8456266" y="3885322"/>
            <a:ext cx="1585167" cy="715293"/>
          </a:xfrm>
          <a:prstGeom prst="rect">
            <a:avLst/>
          </a:prstGeom>
          <a:noFill/>
          <a:ln/>
        </p:spPr>
        <p:txBody>
          <a:bodyPr wrap="square" lIns="0" tIns="0" rIns="0" bIns="0" rtlCol="0" anchor="t"/>
          <a:lstStyle/>
          <a:p>
            <a:pPr marL="0" indent="0" algn="ctr">
              <a:lnSpc>
                <a:spcPts val="1650"/>
              </a:lnSpc>
              <a:buNone/>
            </a:pPr>
            <a:r>
              <a:rPr lang="en-US" sz="1350" b="1" dirty="0">
                <a:solidFill>
                  <a:srgbClr val="151617"/>
                </a:solidFill>
                <a:latin typeface="Montserrat Black" pitchFamily="34" charset="0"/>
                <a:ea typeface="Montserrat Black" pitchFamily="34" charset="-122"/>
                <a:cs typeface="Montserrat Black" pitchFamily="34" charset="-120"/>
              </a:rPr>
              <a:t>TA, FA, Strategy Results</a:t>
            </a:r>
            <a:endParaRPr lang="en-US" sz="1350" dirty="0"/>
          </a:p>
        </p:txBody>
      </p:sp>
      <p:sp>
        <p:nvSpPr>
          <p:cNvPr id="13" name="Text 10"/>
          <p:cNvSpPr/>
          <p:nvPr/>
        </p:nvSpPr>
        <p:spPr>
          <a:xfrm>
            <a:off x="8456266" y="4668435"/>
            <a:ext cx="1585167" cy="381489"/>
          </a:xfrm>
          <a:prstGeom prst="rect">
            <a:avLst/>
          </a:prstGeom>
          <a:noFill/>
          <a:ln/>
        </p:spPr>
        <p:txBody>
          <a:bodyPr wrap="square" lIns="0" tIns="0" rIns="0" bIns="0" rtlCol="0" anchor="t"/>
          <a:lstStyle/>
          <a:p>
            <a:pPr marL="0" indent="0" algn="ctr">
              <a:lnSpc>
                <a:spcPts val="1350"/>
              </a:lnSpc>
              <a:buNone/>
            </a:pPr>
            <a:r>
              <a:rPr lang="en-US" sz="1050" dirty="0">
                <a:solidFill>
                  <a:srgbClr val="151617"/>
                </a:solidFill>
                <a:latin typeface="Inconsolata" pitchFamily="34" charset="0"/>
                <a:ea typeface="Inconsolata" pitchFamily="34" charset="-122"/>
                <a:cs typeface="Inconsolata" pitchFamily="34" charset="-120"/>
              </a:rPr>
              <a:t>Technical and fundamental analysis</a:t>
            </a:r>
            <a:endParaRPr lang="en-US" sz="1050" dirty="0"/>
          </a:p>
        </p:txBody>
      </p:sp>
      <p:sp>
        <p:nvSpPr>
          <p:cNvPr id="14" name="Text 11"/>
          <p:cNvSpPr/>
          <p:nvPr/>
        </p:nvSpPr>
        <p:spPr>
          <a:xfrm>
            <a:off x="6480999" y="2295783"/>
            <a:ext cx="1593646" cy="715292"/>
          </a:xfrm>
          <a:prstGeom prst="rect">
            <a:avLst/>
          </a:prstGeom>
          <a:noFill/>
          <a:ln/>
        </p:spPr>
        <p:txBody>
          <a:bodyPr wrap="square" lIns="0" tIns="0" rIns="0" bIns="0" rtlCol="0" anchor="t"/>
          <a:lstStyle/>
          <a:p>
            <a:pPr marL="0" indent="0" algn="ctr">
              <a:lnSpc>
                <a:spcPts val="1650"/>
              </a:lnSpc>
              <a:buNone/>
            </a:pPr>
            <a:r>
              <a:rPr lang="en-US" sz="1350" b="1" dirty="0">
                <a:solidFill>
                  <a:srgbClr val="151617"/>
                </a:solidFill>
                <a:latin typeface="Montserrat Black" pitchFamily="34" charset="0"/>
                <a:ea typeface="Montserrat Black" pitchFamily="34" charset="-122"/>
                <a:cs typeface="Montserrat Black" pitchFamily="34" charset="-120"/>
              </a:rPr>
              <a:t>Relevant Document Retrieval</a:t>
            </a:r>
            <a:endParaRPr lang="en-US" sz="1350" dirty="0"/>
          </a:p>
        </p:txBody>
      </p:sp>
      <p:sp>
        <p:nvSpPr>
          <p:cNvPr id="15" name="Text 12"/>
          <p:cNvSpPr/>
          <p:nvPr/>
        </p:nvSpPr>
        <p:spPr>
          <a:xfrm>
            <a:off x="6480999" y="3078896"/>
            <a:ext cx="1593646" cy="381490"/>
          </a:xfrm>
          <a:prstGeom prst="rect">
            <a:avLst/>
          </a:prstGeom>
          <a:noFill/>
          <a:ln/>
        </p:spPr>
        <p:txBody>
          <a:bodyPr wrap="square" lIns="0" tIns="0" rIns="0" bIns="0" rtlCol="0" anchor="t"/>
          <a:lstStyle/>
          <a:p>
            <a:pPr marL="0" indent="0" algn="ctr">
              <a:lnSpc>
                <a:spcPts val="1350"/>
              </a:lnSpc>
              <a:buNone/>
            </a:pPr>
            <a:r>
              <a:rPr lang="en-US" sz="1050" dirty="0">
                <a:solidFill>
                  <a:srgbClr val="151617"/>
                </a:solidFill>
                <a:latin typeface="Inconsolata" pitchFamily="34" charset="0"/>
                <a:ea typeface="Inconsolata" pitchFamily="34" charset="-122"/>
                <a:cs typeface="Inconsolata" pitchFamily="34" charset="-120"/>
              </a:rPr>
              <a:t>Fetch contextual market docs</a:t>
            </a:r>
            <a:endParaRPr lang="en-US" sz="1050" dirty="0"/>
          </a:p>
        </p:txBody>
      </p:sp>
      <p:sp>
        <p:nvSpPr>
          <p:cNvPr id="16" name="Text 13"/>
          <p:cNvSpPr/>
          <p:nvPr/>
        </p:nvSpPr>
        <p:spPr>
          <a:xfrm>
            <a:off x="793790" y="6964799"/>
            <a:ext cx="13042821" cy="471488"/>
          </a:xfrm>
          <a:prstGeom prst="rect">
            <a:avLst/>
          </a:prstGeom>
          <a:noFill/>
          <a:ln/>
        </p:spPr>
        <p:txBody>
          <a:bodyPr wrap="square" lIns="0" tIns="0" rIns="0" bIns="0" rtlCol="0" anchor="t"/>
          <a:lstStyle/>
          <a:p>
            <a:pPr marL="0" indent="0" algn="l">
              <a:lnSpc>
                <a:spcPts val="1850"/>
              </a:lnSpc>
              <a:buNone/>
            </a:pPr>
            <a:r>
              <a:rPr lang="en-US" sz="1150" dirty="0">
                <a:solidFill>
                  <a:srgbClr val="151617"/>
                </a:solidFill>
                <a:latin typeface="Inconsolata" pitchFamily="34" charset="0"/>
                <a:ea typeface="Inconsolata" pitchFamily="34" charset="-122"/>
                <a:cs typeface="Inconsolata" pitchFamily="34" charset="-120"/>
              </a:rPr>
              <a:t>The LLM generates explanations covering technical levels, fundamental insights, inherent risks, and comprehensive reasoning, ensuring users receive well-rounded and trustworthy information.</a:t>
            </a:r>
            <a:endParaRPr lang="en-US" sz="1150" dirty="0"/>
          </a:p>
        </p:txBody>
      </p:sp>
      <p:sp>
        <p:nvSpPr>
          <p:cNvPr id="17" name="Rectangle 16">
            <a:extLst>
              <a:ext uri="{FF2B5EF4-FFF2-40B4-BE49-F238E27FC236}">
                <a16:creationId xmlns:a16="http://schemas.microsoft.com/office/drawing/2014/main" id="{F8C7DFAC-7300-F62B-5D59-17C218D56389}"/>
              </a:ext>
            </a:extLst>
          </p:cNvPr>
          <p:cNvSpPr/>
          <p:nvPr/>
        </p:nvSpPr>
        <p:spPr>
          <a:xfrm>
            <a:off x="12573714" y="7515940"/>
            <a:ext cx="2056686" cy="624468"/>
          </a:xfrm>
          <a:prstGeom prst="rect">
            <a:avLst/>
          </a:prstGeom>
          <a:solidFill>
            <a:srgbClr val="FDF0E7"/>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05708"/>
            <a:ext cx="5937528" cy="496133"/>
          </a:xfrm>
          <a:prstGeom prst="rect">
            <a:avLst/>
          </a:prstGeom>
          <a:noFill/>
          <a:ln/>
        </p:spPr>
        <p:txBody>
          <a:bodyPr wrap="none" lIns="0" tIns="0" rIns="0" bIns="0" rtlCol="0" anchor="t"/>
          <a:lstStyle/>
          <a:p>
            <a:pPr marL="0" indent="0" algn="l">
              <a:lnSpc>
                <a:spcPts val="3900"/>
              </a:lnSpc>
              <a:buNone/>
            </a:pPr>
            <a:r>
              <a:rPr lang="en-US" sz="3100" b="1" dirty="0">
                <a:solidFill>
                  <a:srgbClr val="151617"/>
                </a:solidFill>
                <a:latin typeface="Montserrat Black" pitchFamily="34" charset="0"/>
                <a:ea typeface="Montserrat Black" pitchFamily="34" charset="-122"/>
                <a:cs typeface="Montserrat Black" pitchFamily="34" charset="-120"/>
              </a:rPr>
              <a:t>Results &amp; Key Observations</a:t>
            </a:r>
            <a:endParaRPr lang="en-US" sz="3100" dirty="0"/>
          </a:p>
        </p:txBody>
      </p:sp>
      <p:sp>
        <p:nvSpPr>
          <p:cNvPr id="3" name="Text 1"/>
          <p:cNvSpPr/>
          <p:nvPr/>
        </p:nvSpPr>
        <p:spPr>
          <a:xfrm>
            <a:off x="793790" y="1719382"/>
            <a:ext cx="13042821" cy="254079"/>
          </a:xfrm>
          <a:prstGeom prst="rect">
            <a:avLst/>
          </a:prstGeom>
          <a:noFill/>
          <a:ln/>
        </p:spPr>
        <p:txBody>
          <a:bodyPr wrap="non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The project's implementation yielded consistent and reliable results across all modules, validating the integrated approach to trading research and analysis.</a:t>
            </a:r>
            <a:endParaRPr lang="en-US" sz="12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321" y="2156936"/>
            <a:ext cx="238125" cy="238125"/>
          </a:xfrm>
          <a:prstGeom prst="rect">
            <a:avLst/>
          </a:prstGeom>
        </p:spPr>
      </p:pic>
      <p:sp>
        <p:nvSpPr>
          <p:cNvPr id="5" name="Text 2"/>
          <p:cNvSpPr/>
          <p:nvPr/>
        </p:nvSpPr>
        <p:spPr>
          <a:xfrm>
            <a:off x="1309687" y="2152055"/>
            <a:ext cx="3204567" cy="248007"/>
          </a:xfrm>
          <a:prstGeom prst="rect">
            <a:avLst/>
          </a:prstGeom>
          <a:noFill/>
          <a:ln/>
        </p:spPr>
        <p:txBody>
          <a:bodyPr wrap="none" lIns="0" tIns="0" rIns="0" bIns="0" rtlCol="0" anchor="t"/>
          <a:lstStyle/>
          <a:p>
            <a:pPr marL="0" indent="0" algn="l">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Accurate Technical Indicators</a:t>
            </a:r>
            <a:endParaRPr lang="en-US" sz="1550" dirty="0"/>
          </a:p>
        </p:txBody>
      </p:sp>
      <p:sp>
        <p:nvSpPr>
          <p:cNvPr id="6" name="Text 3"/>
          <p:cNvSpPr/>
          <p:nvPr/>
        </p:nvSpPr>
        <p:spPr>
          <a:xfrm>
            <a:off x="1309687" y="2495312"/>
            <a:ext cx="12526923" cy="254079"/>
          </a:xfrm>
          <a:prstGeom prst="rect">
            <a:avLst/>
          </a:prstGeom>
          <a:noFill/>
          <a:ln/>
        </p:spPr>
        <p:txBody>
          <a:bodyPr wrap="non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Outputs for technical indicators were consistently accurate and aligned with established financial methodologies.</a:t>
            </a:r>
            <a:endParaRPr lang="en-US" sz="1250" dirty="0"/>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321" y="3071812"/>
            <a:ext cx="238125" cy="238125"/>
          </a:xfrm>
          <a:prstGeom prst="rect">
            <a:avLst/>
          </a:prstGeom>
        </p:spPr>
      </p:pic>
      <p:sp>
        <p:nvSpPr>
          <p:cNvPr id="8" name="Text 4"/>
          <p:cNvSpPr/>
          <p:nvPr/>
        </p:nvSpPr>
        <p:spPr>
          <a:xfrm>
            <a:off x="1309687" y="3066931"/>
            <a:ext cx="3877389" cy="248007"/>
          </a:xfrm>
          <a:prstGeom prst="rect">
            <a:avLst/>
          </a:prstGeom>
          <a:noFill/>
          <a:ln/>
        </p:spPr>
        <p:txBody>
          <a:bodyPr wrap="none" lIns="0" tIns="0" rIns="0" bIns="0" rtlCol="0" anchor="t"/>
          <a:lstStyle/>
          <a:p>
            <a:pPr marL="0" indent="0" algn="l">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Correct Financial Metrics Extraction</a:t>
            </a:r>
            <a:endParaRPr lang="en-US" sz="1550" dirty="0"/>
          </a:p>
        </p:txBody>
      </p:sp>
      <p:sp>
        <p:nvSpPr>
          <p:cNvPr id="9" name="Text 5"/>
          <p:cNvSpPr/>
          <p:nvPr/>
        </p:nvSpPr>
        <p:spPr>
          <a:xfrm>
            <a:off x="1309687" y="3410188"/>
            <a:ext cx="12526923" cy="254079"/>
          </a:xfrm>
          <a:prstGeom prst="rect">
            <a:avLst/>
          </a:prstGeom>
          <a:noFill/>
          <a:ln/>
        </p:spPr>
        <p:txBody>
          <a:bodyPr wrap="non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The FA engine reliably extracted and processed financial metrics, providing a solid foundation for fundamental analysis.</a:t>
            </a:r>
            <a:endParaRPr lang="en-US" sz="1250" dirty="0"/>
          </a:p>
        </p:txBody>
      </p:sp>
      <p:pic>
        <p:nvPicPr>
          <p:cNvPr id="10"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321" y="3986689"/>
            <a:ext cx="238125" cy="238125"/>
          </a:xfrm>
          <a:prstGeom prst="rect">
            <a:avLst/>
          </a:prstGeom>
        </p:spPr>
      </p:pic>
      <p:sp>
        <p:nvSpPr>
          <p:cNvPr id="11" name="Text 6"/>
          <p:cNvSpPr/>
          <p:nvPr/>
        </p:nvSpPr>
        <p:spPr>
          <a:xfrm>
            <a:off x="1309687" y="3981807"/>
            <a:ext cx="2831783" cy="248007"/>
          </a:xfrm>
          <a:prstGeom prst="rect">
            <a:avLst/>
          </a:prstGeom>
          <a:noFill/>
          <a:ln/>
        </p:spPr>
        <p:txBody>
          <a:bodyPr wrap="none" lIns="0" tIns="0" rIns="0" bIns="0" rtlCol="0" anchor="t"/>
          <a:lstStyle/>
          <a:p>
            <a:pPr marL="0" indent="0" algn="l">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Rational Strategy Ranking</a:t>
            </a:r>
            <a:endParaRPr lang="en-US" sz="1550" dirty="0"/>
          </a:p>
        </p:txBody>
      </p:sp>
      <p:sp>
        <p:nvSpPr>
          <p:cNvPr id="12" name="Text 7"/>
          <p:cNvSpPr/>
          <p:nvPr/>
        </p:nvSpPr>
        <p:spPr>
          <a:xfrm>
            <a:off x="1309687" y="4325064"/>
            <a:ext cx="12526923" cy="254079"/>
          </a:xfrm>
          <a:prstGeom prst="rect">
            <a:avLst/>
          </a:prstGeom>
          <a:noFill/>
          <a:ln/>
        </p:spPr>
        <p:txBody>
          <a:bodyPr wrap="non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Strategy ranking produced logical and actionable entry, stop-loss, and target levels, enhancing decision support.</a:t>
            </a:r>
            <a:endParaRPr lang="en-US" sz="1250" dirty="0"/>
          </a:p>
        </p:txBody>
      </p:sp>
      <p:pic>
        <p:nvPicPr>
          <p:cNvPr id="13"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321" y="4901565"/>
            <a:ext cx="238125" cy="238125"/>
          </a:xfrm>
          <a:prstGeom prst="rect">
            <a:avLst/>
          </a:prstGeom>
        </p:spPr>
      </p:pic>
      <p:sp>
        <p:nvSpPr>
          <p:cNvPr id="14" name="Text 8"/>
          <p:cNvSpPr/>
          <p:nvPr/>
        </p:nvSpPr>
        <p:spPr>
          <a:xfrm>
            <a:off x="1309687" y="4896683"/>
            <a:ext cx="2569369" cy="248007"/>
          </a:xfrm>
          <a:prstGeom prst="rect">
            <a:avLst/>
          </a:prstGeom>
          <a:noFill/>
          <a:ln/>
        </p:spPr>
        <p:txBody>
          <a:bodyPr wrap="none" lIns="0" tIns="0" rIns="0" bIns="0" rtlCol="0" anchor="t"/>
          <a:lstStyle/>
          <a:p>
            <a:pPr marL="0" indent="0" algn="l">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Grounded AI Responses</a:t>
            </a:r>
            <a:endParaRPr lang="en-US" sz="1550" dirty="0"/>
          </a:p>
        </p:txBody>
      </p:sp>
      <p:sp>
        <p:nvSpPr>
          <p:cNvPr id="15" name="Text 9"/>
          <p:cNvSpPr/>
          <p:nvPr/>
        </p:nvSpPr>
        <p:spPr>
          <a:xfrm>
            <a:off x="1309687" y="5239941"/>
            <a:ext cx="12526923" cy="254079"/>
          </a:xfrm>
          <a:prstGeom prst="rect">
            <a:avLst/>
          </a:prstGeom>
          <a:noFill/>
          <a:ln/>
        </p:spPr>
        <p:txBody>
          <a:bodyPr wrap="non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Chatbot responses were well-grounded in data and highly educational, fostering user understanding.</a:t>
            </a:r>
            <a:endParaRPr lang="en-US" sz="1250" dirty="0"/>
          </a:p>
        </p:txBody>
      </p:sp>
      <p:pic>
        <p:nvPicPr>
          <p:cNvPr id="16" name="Image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321" y="5816441"/>
            <a:ext cx="238125" cy="238125"/>
          </a:xfrm>
          <a:prstGeom prst="rect">
            <a:avLst/>
          </a:prstGeom>
        </p:spPr>
      </p:pic>
      <p:sp>
        <p:nvSpPr>
          <p:cNvPr id="17" name="Text 10"/>
          <p:cNvSpPr/>
          <p:nvPr/>
        </p:nvSpPr>
        <p:spPr>
          <a:xfrm>
            <a:off x="1309687" y="5811560"/>
            <a:ext cx="3388638" cy="248007"/>
          </a:xfrm>
          <a:prstGeom prst="rect">
            <a:avLst/>
          </a:prstGeom>
          <a:noFill/>
          <a:ln/>
        </p:spPr>
        <p:txBody>
          <a:bodyPr wrap="none" lIns="0" tIns="0" rIns="0" bIns="0" rtlCol="0" anchor="t"/>
          <a:lstStyle/>
          <a:p>
            <a:pPr marL="0" indent="0" algn="l">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Reliable Real-Time Data Stream</a:t>
            </a:r>
            <a:endParaRPr lang="en-US" sz="1550" dirty="0"/>
          </a:p>
        </p:txBody>
      </p:sp>
      <p:sp>
        <p:nvSpPr>
          <p:cNvPr id="18" name="Text 11"/>
          <p:cNvSpPr/>
          <p:nvPr/>
        </p:nvSpPr>
        <p:spPr>
          <a:xfrm>
            <a:off x="1309687" y="6154817"/>
            <a:ext cx="12526923" cy="254079"/>
          </a:xfrm>
          <a:prstGeom prst="rect">
            <a:avLst/>
          </a:prstGeom>
          <a:noFill/>
          <a:ln/>
        </p:spPr>
        <p:txBody>
          <a:bodyPr wrap="non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The WebSocket pipeline effectively streamed real-time prices, ensuring dynamic and up-to-date market information.</a:t>
            </a:r>
            <a:endParaRPr lang="en-US" sz="1250" dirty="0"/>
          </a:p>
        </p:txBody>
      </p:sp>
      <p:pic>
        <p:nvPicPr>
          <p:cNvPr id="19" name="Image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321" y="6731318"/>
            <a:ext cx="238125" cy="238125"/>
          </a:xfrm>
          <a:prstGeom prst="rect">
            <a:avLst/>
          </a:prstGeom>
        </p:spPr>
      </p:pic>
      <p:sp>
        <p:nvSpPr>
          <p:cNvPr id="20" name="Text 12"/>
          <p:cNvSpPr/>
          <p:nvPr/>
        </p:nvSpPr>
        <p:spPr>
          <a:xfrm>
            <a:off x="1309687" y="6726436"/>
            <a:ext cx="2580680" cy="248007"/>
          </a:xfrm>
          <a:prstGeom prst="rect">
            <a:avLst/>
          </a:prstGeom>
          <a:noFill/>
          <a:ln/>
        </p:spPr>
        <p:txBody>
          <a:bodyPr wrap="none" lIns="0" tIns="0" rIns="0" bIns="0" rtlCol="0" anchor="t"/>
          <a:lstStyle/>
          <a:p>
            <a:pPr marL="0" indent="0" algn="l">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Smooth UI Performance</a:t>
            </a:r>
            <a:endParaRPr lang="en-US" sz="1550" dirty="0"/>
          </a:p>
        </p:txBody>
      </p:sp>
      <p:sp>
        <p:nvSpPr>
          <p:cNvPr id="21" name="Text 13"/>
          <p:cNvSpPr/>
          <p:nvPr/>
        </p:nvSpPr>
        <p:spPr>
          <a:xfrm>
            <a:off x="1309687" y="7069693"/>
            <a:ext cx="12526923" cy="254079"/>
          </a:xfrm>
          <a:prstGeom prst="rect">
            <a:avLst/>
          </a:prstGeom>
          <a:noFill/>
          <a:ln/>
        </p:spPr>
        <p:txBody>
          <a:bodyPr wrap="non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The user interface exhibited smooth performance with dynamic updates, offering an intuitive user experience.</a:t>
            </a:r>
            <a:endParaRPr lang="en-US" sz="1250" dirty="0"/>
          </a:p>
        </p:txBody>
      </p:sp>
      <p:sp>
        <p:nvSpPr>
          <p:cNvPr id="22" name="Rectangle 21">
            <a:extLst>
              <a:ext uri="{FF2B5EF4-FFF2-40B4-BE49-F238E27FC236}">
                <a16:creationId xmlns:a16="http://schemas.microsoft.com/office/drawing/2014/main" id="{2143D77B-6980-9065-92E4-B9301D7C3F2A}"/>
              </a:ext>
            </a:extLst>
          </p:cNvPr>
          <p:cNvSpPr/>
          <p:nvPr/>
        </p:nvSpPr>
        <p:spPr>
          <a:xfrm>
            <a:off x="12573714" y="7515940"/>
            <a:ext cx="2056686" cy="624468"/>
          </a:xfrm>
          <a:prstGeom prst="rect">
            <a:avLst/>
          </a:prstGeom>
          <a:solidFill>
            <a:srgbClr val="FDF0E7"/>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TotalTime>
  <Words>1127</Words>
  <Application>Microsoft Office PowerPoint</Application>
  <PresentationFormat>Custom</PresentationFormat>
  <Paragraphs>122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Montserrat Black</vt:lpstr>
      <vt:lpstr>Inconsolata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Saransh Bhargava</cp:lastModifiedBy>
  <cp:revision>2</cp:revision>
  <dcterms:created xsi:type="dcterms:W3CDTF">2025-11-26T04:34:38Z</dcterms:created>
  <dcterms:modified xsi:type="dcterms:W3CDTF">2025-11-26T04:39:18Z</dcterms:modified>
</cp:coreProperties>
</file>